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6" r:id="rId2"/>
    <p:sldId id="729" r:id="rId3"/>
    <p:sldId id="754" r:id="rId4"/>
    <p:sldId id="753" r:id="rId5"/>
    <p:sldId id="789" r:id="rId6"/>
    <p:sldId id="728" r:id="rId7"/>
    <p:sldId id="376" r:id="rId8"/>
    <p:sldId id="791" r:id="rId9"/>
    <p:sldId id="790" r:id="rId10"/>
    <p:sldId id="784" r:id="rId11"/>
    <p:sldId id="785" r:id="rId12"/>
    <p:sldId id="767" r:id="rId13"/>
    <p:sldId id="786" r:id="rId14"/>
    <p:sldId id="708" r:id="rId15"/>
    <p:sldId id="775" r:id="rId16"/>
    <p:sldId id="748" r:id="rId17"/>
    <p:sldId id="788" r:id="rId18"/>
    <p:sldId id="750" r:id="rId19"/>
    <p:sldId id="757" r:id="rId20"/>
    <p:sldId id="778" r:id="rId21"/>
    <p:sldId id="720" r:id="rId22"/>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08C"/>
    <a:srgbClr val="000099"/>
    <a:srgbClr val="008BEA"/>
    <a:srgbClr val="F67B00"/>
    <a:srgbClr val="0099FF"/>
    <a:srgbClr val="0092F6"/>
    <a:srgbClr val="EAEAEA"/>
    <a:srgbClr val="66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7" autoAdjust="0"/>
    <p:restoredTop sz="75099" autoAdjust="0"/>
  </p:normalViewPr>
  <p:slideViewPr>
    <p:cSldViewPr>
      <p:cViewPr varScale="1">
        <p:scale>
          <a:sx n="169" d="100"/>
          <a:sy n="169" d="100"/>
        </p:scale>
        <p:origin x="1176" y="176"/>
      </p:cViewPr>
      <p:guideLst>
        <p:guide orient="horz" pos="2160"/>
        <p:guide pos="3840"/>
      </p:guideLst>
    </p:cSldViewPr>
  </p:slideViewPr>
  <p:notesTextViewPr>
    <p:cViewPr>
      <p:scale>
        <a:sx n="120" d="100"/>
        <a:sy n="120" d="100"/>
      </p:scale>
      <p:origin x="0" y="0"/>
    </p:cViewPr>
  </p:notesTextViewPr>
  <p:sorterViewPr>
    <p:cViewPr>
      <p:scale>
        <a:sx n="66" d="100"/>
        <a:sy n="66" d="100"/>
      </p:scale>
      <p:origin x="0" y="0"/>
    </p:cViewPr>
  </p:sorterViewPr>
  <p:notesViewPr>
    <p:cSldViewPr>
      <p:cViewPr varScale="1">
        <p:scale>
          <a:sx n="76" d="100"/>
          <a:sy n="76" d="100"/>
        </p:scale>
        <p:origin x="-3360" y="-102"/>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655" tIns="47828" rIns="95655" bIns="47828" numCol="1" anchor="t" anchorCtr="0" compatLnSpc="1">
            <a:prstTxWarp prst="textNoShape">
              <a:avLst/>
            </a:prstTxWarp>
          </a:bodyPr>
          <a:lstStyle>
            <a:lvl1pPr>
              <a:defRPr sz="1300"/>
            </a:lvl1pPr>
          </a:lstStyle>
          <a:p>
            <a:pPr>
              <a:defRPr/>
            </a:pPr>
            <a:endParaRPr lang="de-DE"/>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5655" tIns="47828" rIns="95655" bIns="47828" numCol="1" anchor="t" anchorCtr="0" compatLnSpc="1">
            <a:prstTxWarp prst="textNoShape">
              <a:avLst/>
            </a:prstTxWarp>
          </a:bodyPr>
          <a:lstStyle>
            <a:lvl1pPr algn="r">
              <a:defRPr sz="1300"/>
            </a:lvl1pPr>
          </a:lstStyle>
          <a:p>
            <a:pPr>
              <a:defRPr/>
            </a:pPr>
            <a:endParaRPr lang="de-DE"/>
          </a:p>
        </p:txBody>
      </p:sp>
      <p:sp>
        <p:nvSpPr>
          <p:cNvPr id="3072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5655" tIns="47828" rIns="95655" bIns="47828" numCol="1" anchor="b" anchorCtr="0" compatLnSpc="1">
            <a:prstTxWarp prst="textNoShape">
              <a:avLst/>
            </a:prstTxWarp>
          </a:bodyPr>
          <a:lstStyle>
            <a:lvl1pPr>
              <a:defRPr sz="1300"/>
            </a:lvl1pPr>
          </a:lstStyle>
          <a:p>
            <a:pPr>
              <a:defRPr/>
            </a:pPr>
            <a:endParaRPr lang="de-DE"/>
          </a:p>
        </p:txBody>
      </p:sp>
      <p:sp>
        <p:nvSpPr>
          <p:cNvPr id="3072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5655" tIns="47828" rIns="95655" bIns="47828" numCol="1" anchor="b" anchorCtr="0" compatLnSpc="1">
            <a:prstTxWarp prst="textNoShape">
              <a:avLst/>
            </a:prstTxWarp>
          </a:bodyPr>
          <a:lstStyle>
            <a:lvl1pPr algn="r">
              <a:defRPr sz="1300"/>
            </a:lvl1pPr>
          </a:lstStyle>
          <a:p>
            <a:pPr>
              <a:defRPr/>
            </a:pPr>
            <a:fld id="{9EA1D760-39F5-48CB-BC5F-DD86BFFA3738}" type="slidenum">
              <a:rPr lang="de-DE"/>
              <a:pPr>
                <a:defRPr/>
              </a:pPr>
              <a:t>‹Nr.›</a:t>
            </a:fld>
            <a:endParaRPr lang="de-DE"/>
          </a:p>
        </p:txBody>
      </p:sp>
    </p:spTree>
    <p:extLst>
      <p:ext uri="{BB962C8B-B14F-4D97-AF65-F5344CB8AC3E}">
        <p14:creationId xmlns:p14="http://schemas.microsoft.com/office/powerpoint/2010/main" val="318684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a:noFill/>
          </a:ln>
          <a:effectLst/>
        </p:spPr>
        <p:txBody>
          <a:bodyPr vert="horz" wrap="square" lIns="95655" tIns="47828" rIns="95655" bIns="47828" numCol="1" anchor="t" anchorCtr="0" compatLnSpc="1">
            <a:prstTxWarp prst="textNoShape">
              <a:avLst/>
            </a:prstTxWarp>
          </a:bodyPr>
          <a:lstStyle>
            <a:lvl1pPr eaLnBrk="0" hangingPunct="0">
              <a:defRPr sz="1300"/>
            </a:lvl1pPr>
          </a:lstStyle>
          <a:p>
            <a:pPr>
              <a:defRPr/>
            </a:pPr>
            <a:endParaRPr lang="de-DE"/>
          </a:p>
        </p:txBody>
      </p:sp>
      <p:sp>
        <p:nvSpPr>
          <p:cNvPr id="19459" name="Rectangle 3"/>
          <p:cNvSpPr>
            <a:spLocks noGrp="1" noChangeArrowheads="1"/>
          </p:cNvSpPr>
          <p:nvPr>
            <p:ph type="dt" idx="1"/>
          </p:nvPr>
        </p:nvSpPr>
        <p:spPr bwMode="auto">
          <a:xfrm>
            <a:off x="4021138" y="0"/>
            <a:ext cx="3076575" cy="511175"/>
          </a:xfrm>
          <a:prstGeom prst="rect">
            <a:avLst/>
          </a:prstGeom>
          <a:noFill/>
          <a:ln>
            <a:noFill/>
          </a:ln>
          <a:effectLst/>
        </p:spPr>
        <p:txBody>
          <a:bodyPr vert="horz" wrap="square" lIns="95655" tIns="47828" rIns="95655" bIns="47828" numCol="1" anchor="t" anchorCtr="0" compatLnSpc="1">
            <a:prstTxWarp prst="textNoShape">
              <a:avLst/>
            </a:prstTxWarp>
          </a:bodyPr>
          <a:lstStyle>
            <a:lvl1pPr algn="r" eaLnBrk="0" hangingPunct="0">
              <a:defRPr sz="1300"/>
            </a:lvl1pPr>
          </a:lstStyle>
          <a:p>
            <a:pPr>
              <a:defRPr/>
            </a:pPr>
            <a:fld id="{9AF5E1B8-F6C4-4C01-924C-99BE9FD7ADCB}" type="datetimeFigureOut">
              <a:rPr lang="de-DE"/>
              <a:pPr>
                <a:defRPr/>
              </a:pPr>
              <a:t>29.06.20</a:t>
            </a:fld>
            <a:endParaRPr lang="de-DE"/>
          </a:p>
        </p:txBody>
      </p:sp>
      <p:sp>
        <p:nvSpPr>
          <p:cNvPr id="17412"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11200" y="4860925"/>
            <a:ext cx="5676900" cy="4605338"/>
          </a:xfrm>
          <a:prstGeom prst="rect">
            <a:avLst/>
          </a:prstGeom>
          <a:noFill/>
          <a:ln>
            <a:noFill/>
          </a:ln>
          <a:effectLst/>
        </p:spPr>
        <p:txBody>
          <a:bodyPr vert="horz" wrap="square" lIns="95655" tIns="47828" rIns="95655" bIns="47828"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9462" name="Rectangle 6"/>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5655" tIns="47828" rIns="95655" bIns="47828" numCol="1" anchor="b" anchorCtr="0" compatLnSpc="1">
            <a:prstTxWarp prst="textNoShape">
              <a:avLst/>
            </a:prstTxWarp>
          </a:bodyPr>
          <a:lstStyle>
            <a:lvl1pPr eaLnBrk="0" hangingPunct="0">
              <a:defRPr sz="1300"/>
            </a:lvl1pPr>
          </a:lstStyle>
          <a:p>
            <a:pPr>
              <a:defRPr/>
            </a:pPr>
            <a:endParaRPr lang="de-DE"/>
          </a:p>
        </p:txBody>
      </p:sp>
      <p:sp>
        <p:nvSpPr>
          <p:cNvPr id="19463" name="Rectangle 7"/>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5655" tIns="47828" rIns="95655" bIns="47828" numCol="1" anchor="b" anchorCtr="0" compatLnSpc="1">
            <a:prstTxWarp prst="textNoShape">
              <a:avLst/>
            </a:prstTxWarp>
          </a:bodyPr>
          <a:lstStyle>
            <a:lvl1pPr algn="r" eaLnBrk="0" hangingPunct="0">
              <a:defRPr sz="1300"/>
            </a:lvl1pPr>
          </a:lstStyle>
          <a:p>
            <a:pPr>
              <a:defRPr/>
            </a:pPr>
            <a:fld id="{463EC455-EE5F-40B3-AC97-CEF0CF9F0D97}" type="slidenum">
              <a:rPr lang="de-DE"/>
              <a:pPr>
                <a:defRPr/>
              </a:pPr>
              <a:t>‹Nr.›</a:t>
            </a:fld>
            <a:endParaRPr lang="de-DE"/>
          </a:p>
        </p:txBody>
      </p:sp>
    </p:spTree>
    <p:extLst>
      <p:ext uri="{BB962C8B-B14F-4D97-AF65-F5344CB8AC3E}">
        <p14:creationId xmlns:p14="http://schemas.microsoft.com/office/powerpoint/2010/main" val="1124637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b="1" dirty="0"/>
              <a:t>Didaktischer</a:t>
            </a:r>
            <a:r>
              <a:rPr lang="de-DE" b="1" baseline="0" dirty="0"/>
              <a:t> Vorschlag: </a:t>
            </a:r>
          </a:p>
          <a:p>
            <a:endParaRPr lang="de-DE" b="0" dirty="0"/>
          </a:p>
          <a:p>
            <a:r>
              <a:rPr lang="de-DE" b="0" dirty="0"/>
              <a:t>Der Vortrag kann mit drei Schilderungen von Situationen beginnen, die Mitarbeiter in der eigenen Klinik so oder ähnlich bereits erlebt haben. </a:t>
            </a:r>
          </a:p>
          <a:p>
            <a:r>
              <a:rPr lang="de-DE" b="0" dirty="0"/>
              <a:t>Es sind Situationen, in denen die Grenzen des menschlichen Denk- und Urteilsvermögens („Kognition“) beispielhaft dargestellt werden. Im Anschluss daran kann eine kurze Gruppendiskussion erfolgen, in wieweit das Geschilderte bereits erlebt wurde, und ob man diesen Wunsch nach externer Unterstützung (in welcher Form auch immer) nachvollziehen kann.</a:t>
            </a:r>
          </a:p>
          <a:p>
            <a:endParaRPr lang="de-DE" b="0" dirty="0"/>
          </a:p>
          <a:p>
            <a:r>
              <a:rPr lang="de-DE" b="1" dirty="0"/>
              <a:t>&lt;Folie&gt; </a:t>
            </a:r>
          </a:p>
          <a:p>
            <a:endParaRPr lang="de-DE" b="1" dirty="0"/>
          </a:p>
          <a:p>
            <a:r>
              <a:rPr lang="de-DE" b="1" dirty="0"/>
              <a:t>Die meisten von uns haben das so oder ähnlich schon erlebt:  </a:t>
            </a:r>
          </a:p>
          <a:p>
            <a:endParaRPr lang="de-DE" b="1" dirty="0"/>
          </a:p>
          <a:p>
            <a:r>
              <a:rPr lang="de-DE" b="1" dirty="0"/>
              <a:t>Es ist drei Uhr morgens und wir betreuen eine </a:t>
            </a:r>
            <a:r>
              <a:rPr lang="de-DE" b="1" baseline="0" dirty="0"/>
              <a:t>dringliche unfallchirurgische OP, die aus der Notaufnahme direkt in den OP kam.  </a:t>
            </a:r>
            <a:r>
              <a:rPr lang="de-DE" dirty="0"/>
              <a:t>Plötzlich wird der Blutdruck des Patienten</a:t>
            </a:r>
            <a:r>
              <a:rPr lang="de-DE" baseline="0" dirty="0"/>
              <a:t> schlechter, die Sättigung fällt langsam, und das CO2 sinkt langsam. Eigentlich ist man müde, man steht auf dem Schlauch und es fallen nicht so recht </a:t>
            </a:r>
            <a:r>
              <a:rPr lang="de-DE" dirty="0"/>
              <a:t>Differentialdiagnosen ein: </a:t>
            </a:r>
          </a:p>
          <a:p>
            <a:endParaRPr lang="de-DE" dirty="0"/>
          </a:p>
          <a:p>
            <a:r>
              <a:rPr lang="de-DE" dirty="0"/>
              <a:t>-- Wie gut wäre es jetzt,</a:t>
            </a:r>
            <a:r>
              <a:rPr lang="de-DE" baseline="0" dirty="0"/>
              <a:t> wenn man </a:t>
            </a:r>
            <a:r>
              <a:rPr lang="de-DE" b="1" baseline="0" dirty="0"/>
              <a:t>irgendjemanden oder irgendetwas hätte, der einem Hinweise und Anregungen geben könnte</a:t>
            </a:r>
            <a:endParaRPr lang="de-DE" b="1"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2</a:t>
            </a:fld>
            <a:endParaRPr lang="de-DE"/>
          </a:p>
        </p:txBody>
      </p:sp>
    </p:spTree>
    <p:extLst>
      <p:ext uri="{BB962C8B-B14F-4D97-AF65-F5344CB8AC3E}">
        <p14:creationId xmlns:p14="http://schemas.microsoft.com/office/powerpoint/2010/main" val="108102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aseline="0" dirty="0"/>
              <a:t>Externe Hilfe auch in komplexen Systemen </a:t>
            </a:r>
          </a:p>
          <a:p>
            <a:pPr marL="0" indent="0">
              <a:buFont typeface="Arial" panose="020B0604020202020204" pitchFamily="34" charset="0"/>
              <a:buNone/>
            </a:pPr>
            <a:endParaRPr lang="de-DE" baseline="0" dirty="0"/>
          </a:p>
          <a:p>
            <a:pPr>
              <a:lnSpc>
                <a:spcPct val="130000"/>
              </a:lnSpc>
            </a:pPr>
            <a:r>
              <a:rPr lang="de-DE" sz="1800" b="1" kern="1200" dirty="0">
                <a:solidFill>
                  <a:srgbClr val="000099"/>
                </a:solidFill>
                <a:latin typeface="Verdana" pitchFamily="34" charset="0"/>
                <a:ea typeface="+mn-ea"/>
                <a:cs typeface="+mn-cs"/>
              </a:rPr>
              <a:t>Gedächtnis</a:t>
            </a:r>
          </a:p>
          <a:p>
            <a:pPr lvl="1">
              <a:lnSpc>
                <a:spcPct val="130000"/>
              </a:lnSpc>
            </a:pPr>
            <a:r>
              <a:rPr lang="de-DE" sz="1400" dirty="0"/>
              <a:t>Die ganze Bandbreite des Wissens ist nicht verfügbar</a:t>
            </a:r>
          </a:p>
          <a:p>
            <a:pPr lvl="1">
              <a:lnSpc>
                <a:spcPct val="130000"/>
              </a:lnSpc>
            </a:pPr>
            <a:r>
              <a:rPr lang="de-DE" sz="1400" dirty="0"/>
              <a:t>Das Arbeitsgedächtnis ist begrenzt (z.B. Kopfrechnen)</a:t>
            </a:r>
          </a:p>
          <a:p>
            <a:pPr lvl="1">
              <a:lnSpc>
                <a:spcPct val="130000"/>
              </a:lnSpc>
            </a:pPr>
            <a:r>
              <a:rPr lang="de-DE" sz="1400" dirty="0"/>
              <a:t>Das prospektive Gedächtnis ist beeinträchtigt. Man vergisst, an etwas zu denken</a:t>
            </a:r>
          </a:p>
          <a:p>
            <a:pPr>
              <a:lnSpc>
                <a:spcPct val="130000"/>
              </a:lnSpc>
            </a:pPr>
            <a:r>
              <a:rPr lang="de-DE" sz="1800" b="1" kern="1200" dirty="0">
                <a:solidFill>
                  <a:srgbClr val="000099"/>
                </a:solidFill>
                <a:latin typeface="Verdana" pitchFamily="34" charset="0"/>
                <a:ea typeface="+mn-ea"/>
                <a:cs typeface="+mn-cs"/>
              </a:rPr>
              <a:t>Stress</a:t>
            </a:r>
          </a:p>
          <a:p>
            <a:pPr lvl="1">
              <a:lnSpc>
                <a:spcPct val="130000"/>
              </a:lnSpc>
            </a:pPr>
            <a:r>
              <a:rPr lang="de-DE" sz="1800" b="0" kern="1200" dirty="0">
                <a:solidFill>
                  <a:srgbClr val="000099"/>
                </a:solidFill>
                <a:latin typeface="Verdana" pitchFamily="34" charset="0"/>
                <a:ea typeface="+mn-ea"/>
                <a:cs typeface="+mn-cs"/>
              </a:rPr>
              <a:t>Führt zu charakteristischen Veränderungen des Denkens,</a:t>
            </a:r>
            <a:r>
              <a:rPr lang="de-DE" sz="1800" b="0" kern="1200" baseline="0" dirty="0">
                <a:solidFill>
                  <a:srgbClr val="000099"/>
                </a:solidFill>
                <a:latin typeface="Verdana" pitchFamily="34" charset="0"/>
                <a:ea typeface="+mn-ea"/>
                <a:cs typeface="+mn-cs"/>
              </a:rPr>
              <a:t> </a:t>
            </a:r>
            <a:r>
              <a:rPr lang="de-DE" sz="1800" b="0" kern="1200" dirty="0">
                <a:solidFill>
                  <a:srgbClr val="000099"/>
                </a:solidFill>
                <a:latin typeface="Verdana" pitchFamily="34" charset="0"/>
                <a:ea typeface="+mn-ea"/>
                <a:cs typeface="+mn-cs"/>
              </a:rPr>
              <a:t>Fühlens und Handelns</a:t>
            </a:r>
          </a:p>
          <a:p>
            <a:pPr marL="457200" marR="0" lvl="1" indent="0" algn="l" defTabSz="914400" rtl="0" eaLnBrk="0" fontAlgn="base" latinLnBrk="0" hangingPunct="0">
              <a:lnSpc>
                <a:spcPct val="130000"/>
              </a:lnSpc>
              <a:spcBef>
                <a:spcPct val="30000"/>
              </a:spcBef>
              <a:spcAft>
                <a:spcPct val="0"/>
              </a:spcAft>
              <a:buClrTx/>
              <a:buSzTx/>
              <a:buFontTx/>
              <a:buNone/>
              <a:tabLst/>
              <a:defRPr/>
            </a:pPr>
            <a:r>
              <a:rPr lang="de-DE" sz="1800" b="1" dirty="0"/>
              <a:t>Unser Gedächtnis ist nicht optimiert für den Zugriff auf selten</a:t>
            </a:r>
            <a:r>
              <a:rPr lang="de-DE" sz="1800" b="1" baseline="0" dirty="0"/>
              <a:t> verwendet Informationen unter Stress </a:t>
            </a:r>
            <a:endParaRPr lang="de-DE" sz="2800" b="1" kern="1200" dirty="0">
              <a:solidFill>
                <a:srgbClr val="000099"/>
              </a:solidFill>
              <a:latin typeface="Verdana" pitchFamily="34" charset="0"/>
              <a:ea typeface="+mn-ea"/>
              <a:cs typeface="+mn-cs"/>
            </a:endParaRPr>
          </a:p>
          <a:p>
            <a:pPr>
              <a:lnSpc>
                <a:spcPct val="130000"/>
              </a:lnSpc>
            </a:pPr>
            <a:endParaRPr lang="de-DE" sz="1800" b="1" kern="1200" dirty="0">
              <a:solidFill>
                <a:srgbClr val="000099"/>
              </a:solidFill>
              <a:latin typeface="Verdana" pitchFamily="34" charset="0"/>
              <a:ea typeface="+mn-ea"/>
              <a:cs typeface="+mn-cs"/>
            </a:endParaRPr>
          </a:p>
          <a:p>
            <a:pPr>
              <a:lnSpc>
                <a:spcPct val="130000"/>
              </a:lnSpc>
            </a:pPr>
            <a:endParaRPr lang="de-DE" sz="1400" dirty="0"/>
          </a:p>
          <a:p>
            <a:pPr>
              <a:lnSpc>
                <a:spcPct val="130000"/>
              </a:lnSpc>
            </a:pPr>
            <a:r>
              <a:rPr lang="de-DE" sz="1800" b="1" kern="1200" dirty="0">
                <a:solidFill>
                  <a:srgbClr val="000099"/>
                </a:solidFill>
                <a:latin typeface="Verdana" pitchFamily="34" charset="0"/>
                <a:ea typeface="+mn-ea"/>
                <a:cs typeface="+mn-cs"/>
              </a:rPr>
              <a:t>Aufmerksamkeit</a:t>
            </a:r>
          </a:p>
          <a:p>
            <a:pPr lvl="1">
              <a:lnSpc>
                <a:spcPct val="130000"/>
              </a:lnSpc>
            </a:pPr>
            <a:r>
              <a:rPr lang="de-DE" sz="1400" dirty="0"/>
              <a:t>Der „Wirklichkeitsraum“ ist eingeengt; man bekommt vieles nicht mehr mit</a:t>
            </a:r>
          </a:p>
          <a:p>
            <a:pPr>
              <a:lnSpc>
                <a:spcPct val="130000"/>
              </a:lnSpc>
            </a:pPr>
            <a:r>
              <a:rPr lang="de-DE" sz="1800" b="1" kern="1200" dirty="0">
                <a:solidFill>
                  <a:srgbClr val="000099"/>
                </a:solidFill>
                <a:latin typeface="Verdana" pitchFamily="34" charset="0"/>
                <a:ea typeface="+mn-ea"/>
                <a:cs typeface="+mn-cs"/>
              </a:rPr>
              <a:t>Urteilsbildung</a:t>
            </a:r>
          </a:p>
          <a:p>
            <a:pPr lvl="1">
              <a:lnSpc>
                <a:spcPct val="130000"/>
              </a:lnSpc>
            </a:pPr>
            <a:r>
              <a:rPr lang="de-DE" sz="1400" dirty="0"/>
              <a:t>Man legt sich (vor)schnell fest und versäumt es, nach Alternativen oder Widersprüchen zu suchen</a:t>
            </a:r>
          </a:p>
          <a:p>
            <a:pPr marL="457200" lvl="1" indent="0">
              <a:lnSpc>
                <a:spcPct val="130000"/>
              </a:lnSpc>
              <a:buNone/>
            </a:pPr>
            <a:endParaRPr lang="de-DE" sz="700" dirty="0"/>
          </a:p>
          <a:p>
            <a:pPr>
              <a:lnSpc>
                <a:spcPct val="130000"/>
              </a:lnSpc>
            </a:pPr>
            <a:r>
              <a:rPr lang="de-DE" sz="1800" b="1" kern="1200" dirty="0">
                <a:solidFill>
                  <a:srgbClr val="000099"/>
                </a:solidFill>
                <a:latin typeface="Verdana" pitchFamily="34" charset="0"/>
                <a:ea typeface="+mn-ea"/>
                <a:cs typeface="+mn-cs"/>
              </a:rPr>
              <a:t>Es resultieren</a:t>
            </a:r>
          </a:p>
          <a:p>
            <a:pPr lvl="1">
              <a:lnSpc>
                <a:spcPct val="130000"/>
              </a:lnSpc>
            </a:pPr>
            <a:r>
              <a:rPr lang="de-DE" sz="1400" dirty="0"/>
              <a:t>Eine hohe Variabilität in der Ausführung der gleichen Aufgabe</a:t>
            </a:r>
          </a:p>
          <a:p>
            <a:pPr lvl="1">
              <a:lnSpc>
                <a:spcPct val="130000"/>
              </a:lnSpc>
            </a:pPr>
            <a:r>
              <a:rPr lang="de-DE" sz="1400" dirty="0" err="1"/>
              <a:t>Noncompliance</a:t>
            </a:r>
            <a:r>
              <a:rPr lang="de-DE" sz="1400" dirty="0"/>
              <a:t> mit aktuellen Richtlinien</a:t>
            </a:r>
          </a:p>
          <a:p>
            <a:pPr lvl="1">
              <a:lnSpc>
                <a:spcPct val="130000"/>
              </a:lnSpc>
            </a:pPr>
            <a:r>
              <a:rPr lang="de-DE" sz="1400" dirty="0"/>
              <a:t>Eine Zunahme der Fehler</a:t>
            </a:r>
          </a:p>
          <a:p>
            <a:endParaRPr lang="de-DE" dirty="0"/>
          </a:p>
          <a:p>
            <a:endParaRPr lang="de-DE" dirty="0"/>
          </a:p>
          <a:p>
            <a:r>
              <a:rPr lang="de-DE" dirty="0"/>
              <a:t>Abruf: Verwöhnt durch Computer: Unser Gehirn anhand von Vertrautheit, Verfügbarkeit </a:t>
            </a:r>
            <a:r>
              <a:rPr lang="de-DE" dirty="0" err="1"/>
              <a:t>Availability</a:t>
            </a:r>
            <a:r>
              <a:rPr lang="de-DE" dirty="0"/>
              <a:t>, </a:t>
            </a:r>
            <a:r>
              <a:rPr lang="de-DE" dirty="0" err="1"/>
              <a:t>Similarity</a:t>
            </a:r>
            <a:r>
              <a:rPr lang="de-DE" dirty="0"/>
              <a:t> </a:t>
            </a:r>
            <a:r>
              <a:rPr lang="de-DE" dirty="0" err="1"/>
              <a:t>matching</a:t>
            </a:r>
            <a:r>
              <a:rPr lang="de-DE" dirty="0"/>
              <a:t>; nicht anhand Stichwortsuche wie Computer</a:t>
            </a:r>
          </a:p>
          <a:p>
            <a:pPr>
              <a:lnSpc>
                <a:spcPct val="130000"/>
              </a:lnSpc>
            </a:pPr>
            <a:r>
              <a:rPr lang="de-DE" sz="1800" b="1" kern="1200" dirty="0">
                <a:solidFill>
                  <a:srgbClr val="000099"/>
                </a:solidFill>
                <a:latin typeface="Verdana" pitchFamily="34" charset="0"/>
                <a:ea typeface="+mn-ea"/>
                <a:cs typeface="+mn-cs"/>
              </a:rPr>
              <a:t>Aufmerksamkeit</a:t>
            </a:r>
          </a:p>
          <a:p>
            <a:pPr lvl="1">
              <a:lnSpc>
                <a:spcPct val="130000"/>
              </a:lnSpc>
            </a:pPr>
            <a:r>
              <a:rPr lang="de-DE" sz="1400" dirty="0"/>
              <a:t>Der „Wirklichkeitsraum“ ist eingeengt; man bekommt vieles nicht mehr mit</a:t>
            </a:r>
          </a:p>
          <a:p>
            <a:pPr>
              <a:lnSpc>
                <a:spcPct val="130000"/>
              </a:lnSpc>
            </a:pPr>
            <a:r>
              <a:rPr lang="de-DE" sz="1800" b="1" kern="1200" dirty="0">
                <a:solidFill>
                  <a:srgbClr val="000099"/>
                </a:solidFill>
                <a:latin typeface="Verdana" pitchFamily="34" charset="0"/>
                <a:ea typeface="+mn-ea"/>
                <a:cs typeface="+mn-cs"/>
              </a:rPr>
              <a:t>Urteilsbildung</a:t>
            </a:r>
          </a:p>
          <a:p>
            <a:pPr lvl="1">
              <a:lnSpc>
                <a:spcPct val="130000"/>
              </a:lnSpc>
            </a:pPr>
            <a:r>
              <a:rPr lang="de-DE" sz="1400" dirty="0"/>
              <a:t>Man legt sich (vor)schnell fest und versäumt es, nach Alternativen oder Widersprüchen zu suchen</a:t>
            </a:r>
          </a:p>
          <a:p>
            <a:pPr marL="457200" lvl="1" indent="0">
              <a:lnSpc>
                <a:spcPct val="130000"/>
              </a:lnSpc>
              <a:buNone/>
            </a:pPr>
            <a:endParaRPr lang="de-DE" sz="700" dirty="0"/>
          </a:p>
          <a:p>
            <a:pPr>
              <a:lnSpc>
                <a:spcPct val="130000"/>
              </a:lnSpc>
            </a:pPr>
            <a:r>
              <a:rPr lang="de-DE" sz="1800" b="1" kern="1200" dirty="0">
                <a:solidFill>
                  <a:srgbClr val="000099"/>
                </a:solidFill>
                <a:latin typeface="Verdana" pitchFamily="34" charset="0"/>
                <a:ea typeface="+mn-ea"/>
                <a:cs typeface="+mn-cs"/>
              </a:rPr>
              <a:t>Es resultieren</a:t>
            </a:r>
          </a:p>
          <a:p>
            <a:pPr lvl="1">
              <a:lnSpc>
                <a:spcPct val="130000"/>
              </a:lnSpc>
            </a:pPr>
            <a:r>
              <a:rPr lang="de-DE" sz="1400" dirty="0"/>
              <a:t>Eine hohe Variabilität in der Ausführung der gleichen Aufgabe</a:t>
            </a:r>
          </a:p>
          <a:p>
            <a:pPr lvl="1">
              <a:lnSpc>
                <a:spcPct val="130000"/>
              </a:lnSpc>
            </a:pPr>
            <a:r>
              <a:rPr lang="de-DE" sz="1400" dirty="0" err="1"/>
              <a:t>Noncompliance</a:t>
            </a:r>
            <a:r>
              <a:rPr lang="de-DE" sz="1400" dirty="0"/>
              <a:t> mit aktuellen Richtlinien</a:t>
            </a:r>
          </a:p>
          <a:p>
            <a:pPr lvl="1">
              <a:lnSpc>
                <a:spcPct val="130000"/>
              </a:lnSpc>
            </a:pPr>
            <a:r>
              <a:rPr lang="de-DE" sz="1400" dirty="0"/>
              <a:t>Eine Zunahme der Fehler</a:t>
            </a:r>
          </a:p>
          <a:p>
            <a:endParaRPr lang="de-DE" dirty="0"/>
          </a:p>
          <a:p>
            <a:endParaRPr lang="de-DE" dirty="0"/>
          </a:p>
          <a:p>
            <a:r>
              <a:rPr lang="de-DE" dirty="0"/>
              <a:t>Abruf: Verwöhnt durch Computer: Unser Gehirn anhand von Vertrautheit, Verfügbarkeit </a:t>
            </a:r>
            <a:r>
              <a:rPr lang="de-DE" dirty="0" err="1"/>
              <a:t>Availability</a:t>
            </a:r>
            <a:r>
              <a:rPr lang="de-DE" dirty="0"/>
              <a:t>, </a:t>
            </a:r>
            <a:r>
              <a:rPr lang="de-DE" dirty="0" err="1"/>
              <a:t>Similarity</a:t>
            </a:r>
            <a:r>
              <a:rPr lang="de-DE" dirty="0"/>
              <a:t> </a:t>
            </a:r>
            <a:r>
              <a:rPr lang="de-DE" dirty="0" err="1"/>
              <a:t>matching</a:t>
            </a:r>
            <a:r>
              <a:rPr lang="de-DE" dirty="0"/>
              <a:t>; nicht anhand Stichwortsuche wie Computer</a:t>
            </a:r>
          </a:p>
          <a:p>
            <a:r>
              <a:rPr lang="de-DE" dirty="0"/>
              <a:t>Nicht optimiert für den Zugriff auf selten</a:t>
            </a:r>
            <a:r>
              <a:rPr lang="de-DE" baseline="0" dirty="0"/>
              <a:t> verwendet Informationen unter Stress </a:t>
            </a:r>
            <a:endParaRPr lang="de-DE"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13</a:t>
            </a:fld>
            <a:endParaRPr lang="de-DE"/>
          </a:p>
        </p:txBody>
      </p:sp>
    </p:spTree>
    <p:extLst>
      <p:ext uri="{BB962C8B-B14F-4D97-AF65-F5344CB8AC3E}">
        <p14:creationId xmlns:p14="http://schemas.microsoft.com/office/powerpoint/2010/main" val="105337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dirty="0" err="1"/>
              <a:t>Cognitive</a:t>
            </a:r>
            <a:r>
              <a:rPr lang="de-DE" dirty="0"/>
              <a:t> </a:t>
            </a:r>
            <a:r>
              <a:rPr lang="de-DE" dirty="0" err="1"/>
              <a:t>Aid</a:t>
            </a:r>
            <a:r>
              <a:rPr lang="de-DE" dirty="0"/>
              <a:t>: Alle möglichen Formen </a:t>
            </a:r>
          </a:p>
          <a:p>
            <a:endParaRPr lang="de-DE" dirty="0"/>
          </a:p>
          <a:p>
            <a:r>
              <a:rPr lang="de-DE" dirty="0"/>
              <a:t>Menschliche Kognition ist gut geeignet, Handeln anzupassen</a:t>
            </a:r>
            <a:r>
              <a:rPr lang="de-DE" baseline="0" dirty="0"/>
              <a:t> und </a:t>
            </a:r>
            <a:r>
              <a:rPr lang="de-DE" dirty="0"/>
              <a:t>kreativ</a:t>
            </a:r>
            <a:r>
              <a:rPr lang="de-DE" baseline="0" dirty="0"/>
              <a:t> Probleme zu lösen und weniger, Dinge aus dem Gedächtnis abzurufen, wenn man müde und abgelenkt ist. </a:t>
            </a:r>
          </a:p>
          <a:p>
            <a:r>
              <a:rPr lang="de-DE" baseline="0" dirty="0"/>
              <a:t>Unterstützend bedeutet, dass klinische Erfahrung vorausgesetzt wird. </a:t>
            </a:r>
          </a:p>
          <a:p>
            <a:r>
              <a:rPr lang="de-DE" baseline="0" dirty="0"/>
              <a:t>Hollywoodfilme wo jemand ein Flugzeug auf Anweisung hin landet</a:t>
            </a:r>
            <a:endParaRPr lang="de-DE"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14</a:t>
            </a:fld>
            <a:endParaRPr lang="de-DE"/>
          </a:p>
        </p:txBody>
      </p:sp>
    </p:spTree>
    <p:extLst>
      <p:ext uri="{BB962C8B-B14F-4D97-AF65-F5344CB8AC3E}">
        <p14:creationId xmlns:p14="http://schemas.microsoft.com/office/powerpoint/2010/main" val="101478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baseline="0" dirty="0"/>
              <a:t>Übersetzung des englischen Zitate: </a:t>
            </a:r>
          </a:p>
          <a:p>
            <a:endParaRPr lang="de-DE" i="1" baseline="0" dirty="0"/>
          </a:p>
          <a:p>
            <a:r>
              <a:rPr lang="de-DE" i="1" baseline="0" dirty="0"/>
              <a:t>“Kurzum, die Funktion von Gedächtnis- und Entscheidungshilfen sollte darin bestehen, erfahrene Teams in die Lage zu versetzen, sich zu erinnern und noch besser zu werden und nicht Berufsanfängern dabei zu helfen mit einer Situation fertig zu werden, die jenseits ihres augenblicklichen  Erfahrungsstandes ist.“</a:t>
            </a:r>
          </a:p>
          <a:p>
            <a:r>
              <a:rPr lang="de-DE" baseline="0" dirty="0"/>
              <a:t> </a:t>
            </a:r>
          </a:p>
          <a:p>
            <a:r>
              <a:rPr lang="de-DE" baseline="0" dirty="0"/>
              <a:t>Der Anspruch, der in diesem Zitat ausgedrückt wird ist hoch: Erfahrene Teams sollen durch den Gebrauch von Gedächtnis- und Entscheidungshilfen in die Lage versetzt werden sich zu erinnern und noch besser zu werden. Ist dies denn tatsächlich so? Wissen wir etwas über die Wirksamkeit von Gedächtnis- und Entscheidungshilfen in Notfällen?</a:t>
            </a:r>
          </a:p>
          <a:p>
            <a:r>
              <a:rPr lang="de-DE" baseline="0" dirty="0"/>
              <a:t>Ja, es gibt eine ganze Reihe an Untersuchungen dazu, jedoch stammt so gut wie alles, was wir im Augenblick zur Wirksamkeit von Gedächtnis- und Entscheidungshilfen sagen können, stammt aus Simulationsstudien. </a:t>
            </a:r>
            <a:endParaRPr lang="de-DE"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15</a:t>
            </a:fld>
            <a:endParaRPr lang="de-DE"/>
          </a:p>
        </p:txBody>
      </p:sp>
    </p:spTree>
    <p:extLst>
      <p:ext uri="{BB962C8B-B14F-4D97-AF65-F5344CB8AC3E}">
        <p14:creationId xmlns:p14="http://schemas.microsoft.com/office/powerpoint/2010/main" val="304548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a:t>Diese Darstellung soll illustrieren, dass es nicht nur ein oder zwei, sondern mittlerweile eine ganze Reihe an Simulationsstudien gibt. Wichtiger als die Details sind die wesentlichen Hinweise, die uns diese Studien geben. </a:t>
            </a:r>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16</a:t>
            </a:fld>
            <a:endParaRPr lang="de-DE"/>
          </a:p>
        </p:txBody>
      </p:sp>
    </p:spTree>
    <p:extLst>
      <p:ext uri="{BB962C8B-B14F-4D97-AF65-F5344CB8AC3E}">
        <p14:creationId xmlns:p14="http://schemas.microsoft.com/office/powerpoint/2010/main" val="1884950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a:t>Zusammenfassend lassen sich 7 Punkte aufzählen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a:t>Es wird weniger vergessen; eigentlich verständlich, weil man ja „schwarz auf weiß“ mit der Information konfrontiert wird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a:t>Bessere Performance: Das Handeln der Teams entspricht dem, was Experten als „gutes Handeln“ in so einer Situation erwarten würden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a:t>Wenn die präsentierten Handlungsvorschläge aktuellen Empfehlungen entsprechen</a:t>
            </a:r>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17</a:t>
            </a:fld>
            <a:endParaRPr lang="de-DE"/>
          </a:p>
        </p:txBody>
      </p:sp>
    </p:spTree>
    <p:extLst>
      <p:ext uri="{BB962C8B-B14F-4D97-AF65-F5344CB8AC3E}">
        <p14:creationId xmlns:p14="http://schemas.microsoft.com/office/powerpoint/2010/main" val="231637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b="1" dirty="0"/>
              <a:t>Soziokulturell:</a:t>
            </a:r>
          </a:p>
          <a:p>
            <a:pPr marL="171450" indent="-171450">
              <a:buFont typeface="Arial" panose="020B0604020202020204" pitchFamily="34" charset="0"/>
              <a:buChar char="•"/>
            </a:pPr>
            <a:r>
              <a:rPr lang="de-DE" dirty="0"/>
              <a:t>Wir sind stolz auf unser Gedächtnis. Hilfsmittel als Zeichen der Schwäche; eigener Anspruch an irrtumsloses Gedächtnis und fehlerfreies Handeln (Wozu bin ich denn Ärztin/Arzt geworden?)</a:t>
            </a:r>
          </a:p>
          <a:p>
            <a:pPr marL="171450" indent="-171450">
              <a:buFont typeface="Arial" panose="020B0604020202020204" pitchFamily="34" charset="0"/>
              <a:buChar char="•"/>
            </a:pPr>
            <a:r>
              <a:rPr lang="de-DE" dirty="0"/>
              <a:t>Man selber vielleicht nicht abgeneigt ist, aber der Rest der Abteilung nicht mitzieht. „so arbeiten wir nicht in</a:t>
            </a:r>
            <a:r>
              <a:rPr lang="de-DE" baseline="0" dirty="0"/>
              <a:t> der Anästhesie“: Momentaufnahme oder grundsätzlich richtiger Einwand?</a:t>
            </a:r>
            <a:endParaRPr lang="de-DE" dirty="0"/>
          </a:p>
          <a:p>
            <a:pPr marL="0" indent="0">
              <a:buFont typeface="Arial" panose="020B0604020202020204" pitchFamily="34" charset="0"/>
              <a:buNone/>
            </a:pPr>
            <a:endParaRPr lang="de-DE" dirty="0"/>
          </a:p>
          <a:p>
            <a:r>
              <a:rPr lang="de-DE" b="1" dirty="0"/>
              <a:t>Medizinisch:</a:t>
            </a:r>
          </a:p>
          <a:p>
            <a:pPr marL="171450" indent="-171450">
              <a:buFont typeface="Arial" charset="0"/>
              <a:buChar char="•"/>
            </a:pPr>
            <a:r>
              <a:rPr lang="de-DE" dirty="0"/>
              <a:t>So schnell vorbei, dass man gar keine Zeit dafür hat.</a:t>
            </a:r>
          </a:p>
          <a:p>
            <a:pPr marL="171450" indent="-171450">
              <a:buFont typeface="Arial" charset="0"/>
              <a:buChar char="•"/>
            </a:pPr>
            <a:r>
              <a:rPr lang="de-DE" dirty="0"/>
              <a:t>Vertrautheit mit Notfall sodass es nicht notwendig erscheint, eine externe Hilfe zu Rate zu ziehen (Bradykardie?)</a:t>
            </a:r>
          </a:p>
          <a:p>
            <a:pPr marL="171450" indent="-171450">
              <a:buFont typeface="Arial" charset="0"/>
              <a:buChar char="•"/>
            </a:pPr>
            <a:r>
              <a:rPr lang="de-DE" dirty="0"/>
              <a:t>Ein klinischer Notfall kann sich aus mehreren Notfällen zusammensetzen. Keine</a:t>
            </a:r>
            <a:r>
              <a:rPr lang="de-DE" baseline="0" dirty="0"/>
              <a:t> eindeutige Zuordnung zu einem konkreten Thema</a:t>
            </a:r>
            <a:endParaRPr lang="de-DE" dirty="0"/>
          </a:p>
          <a:p>
            <a:endParaRPr lang="de-DE"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18</a:t>
            </a:fld>
            <a:endParaRPr lang="de-DE"/>
          </a:p>
        </p:txBody>
      </p:sp>
    </p:spTree>
    <p:extLst>
      <p:ext uri="{BB962C8B-B14F-4D97-AF65-F5344CB8AC3E}">
        <p14:creationId xmlns:p14="http://schemas.microsoft.com/office/powerpoint/2010/main" val="178609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b="1" dirty="0"/>
              <a:t>Soziokulturell:</a:t>
            </a:r>
          </a:p>
          <a:p>
            <a:pPr marL="171450" indent="-171450">
              <a:buFont typeface="Arial" panose="020B0604020202020204" pitchFamily="34" charset="0"/>
              <a:buChar char="•"/>
            </a:pPr>
            <a:r>
              <a:rPr lang="de-DE" dirty="0"/>
              <a:t>Hilfsmittel werden als Zeichen der Schwäche gesehen. Wir sind stolz auf unser Gedächtnis. Häufig haben Menschen den  Anspruch an ein irrtumsloses Gedächtnis und fehlerfreies Handeln (Wozu bin ich denn Ärztin/Arzt geworden?)</a:t>
            </a:r>
          </a:p>
          <a:p>
            <a:pPr marL="171450" indent="-171450">
              <a:buFont typeface="Arial" panose="020B0604020202020204" pitchFamily="34" charset="0"/>
              <a:buChar char="•"/>
            </a:pPr>
            <a:r>
              <a:rPr lang="de-DE" dirty="0"/>
              <a:t>Die Kultur in der eigenen Abteilung/Klinik belächelt den Einsatz. Dadurch setzt man sie selbst dann nicht ein, wenn man sie hilfreich findet. „Das haben wir so noch nie gemacht!“ Ist das nur eine </a:t>
            </a:r>
            <a:r>
              <a:rPr lang="de-DE" baseline="0" dirty="0"/>
              <a:t>Momentaufnahme?</a:t>
            </a:r>
            <a:endParaRPr lang="de-DE" dirty="0"/>
          </a:p>
          <a:p>
            <a:endParaRPr lang="de-DE" b="1" dirty="0"/>
          </a:p>
          <a:p>
            <a:r>
              <a:rPr lang="de-DE" b="1" dirty="0"/>
              <a:t>Medizinisch:</a:t>
            </a:r>
          </a:p>
          <a:p>
            <a:pPr marL="171450" indent="-171450">
              <a:buFont typeface="Arial" charset="0"/>
              <a:buChar char="•"/>
            </a:pPr>
            <a:r>
              <a:rPr lang="de-DE" dirty="0"/>
              <a:t>Ein Notfall kann so schnell vorbei sein, dass man gar keine Zeit dafür hat die Entscheidungshilfe zu Hilfe zu ziehen.</a:t>
            </a:r>
          </a:p>
          <a:p>
            <a:pPr marL="171450" indent="-171450">
              <a:buFont typeface="Arial" charset="0"/>
              <a:buChar char="•"/>
            </a:pPr>
            <a:r>
              <a:rPr lang="de-DE" dirty="0"/>
              <a:t>Man ist mit den medizinischen Aspekten eines Notfalls so vertraut, dass es nicht notwendig erscheint, eine externe Hilfe zu Rate zu ziehen (z.B. Bradykardie?)</a:t>
            </a:r>
          </a:p>
          <a:p>
            <a:pPr marL="171450" indent="-171450">
              <a:buFont typeface="Arial" charset="0"/>
              <a:buChar char="•"/>
            </a:pPr>
            <a:r>
              <a:rPr lang="de-DE" dirty="0"/>
              <a:t>Ein klinischer Notfall kann sich aus mehreren Notfällen zusammensetzen, sodass keine</a:t>
            </a:r>
            <a:r>
              <a:rPr lang="de-DE" baseline="0" dirty="0"/>
              <a:t> eindeutige Zuordnung zu einem konkreten Notfall erfolgen kann</a:t>
            </a:r>
            <a:endParaRPr lang="de-DE" dirty="0"/>
          </a:p>
          <a:p>
            <a:endParaRPr lang="de-DE" dirty="0"/>
          </a:p>
          <a:p>
            <a:r>
              <a:rPr lang="de-DE" b="1" dirty="0"/>
              <a:t>Usability-Aspekte: </a:t>
            </a:r>
          </a:p>
          <a:p>
            <a:pPr marL="171450" indent="-171450">
              <a:buFont typeface="Arial" panose="020B0604020202020204" pitchFamily="34" charset="0"/>
              <a:buChar char="•"/>
            </a:pPr>
            <a:r>
              <a:rPr lang="de-DE" dirty="0"/>
              <a:t>Anwenderunfreundliches Design; z.B. ein laminiertes Word-Dokument, mit zu</a:t>
            </a:r>
            <a:r>
              <a:rPr lang="de-DE" baseline="0" dirty="0"/>
              <a:t> viel Text, viele verschiedenen Farben, keiner sinnvolle Strukturierung </a:t>
            </a:r>
            <a:r>
              <a:rPr lang="de-DE" baseline="0" dirty="0" err="1"/>
              <a:t>etz</a:t>
            </a:r>
            <a:r>
              <a:rPr lang="de-DE" baseline="0" dirty="0"/>
              <a:t>.</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Fehlende lokale Passung</a:t>
            </a:r>
          </a:p>
          <a:p>
            <a:pPr marL="171450" indent="-171450">
              <a:buFont typeface="Arial" panose="020B0604020202020204" pitchFamily="34" charset="0"/>
              <a:buChar char="•"/>
            </a:pPr>
            <a:r>
              <a:rPr lang="de-DE" baseline="0" dirty="0"/>
              <a:t>Man kann Kitteltaschenbücher kaufen, Checklisten als PDF herunterladen, aber die Beschreibungen der Prozesse passen nicht zur eigenen Klinik, es werden im Haus andere Medikamente, unterschiedliche Verdünnungen </a:t>
            </a:r>
            <a:r>
              <a:rPr lang="de-DE" baseline="0" dirty="0" err="1"/>
              <a:t>etz</a:t>
            </a:r>
            <a:r>
              <a:rPr lang="de-DE" baseline="0" dirty="0"/>
              <a:t>. </a:t>
            </a:r>
            <a:r>
              <a:rPr lang="de-DE" baseline="0" dirty="0" err="1"/>
              <a:t>Verwenet</a:t>
            </a:r>
            <a:r>
              <a:rPr lang="de-DE" baseline="0" dirty="0"/>
              <a:t>. Zudem fehlen wichtige Telefonnummern, Angaben zu Vorgehensweisen (z.B. „Wie erreiche ich bei uns das </a:t>
            </a:r>
            <a:r>
              <a:rPr lang="de-DE" baseline="0" dirty="0" err="1"/>
              <a:t>Herzkatheterlabor</a:t>
            </a:r>
            <a:r>
              <a:rPr lang="de-DE" baseline="0" dirty="0"/>
              <a:t>“ </a:t>
            </a:r>
            <a:r>
              <a:rPr lang="de-DE" baseline="0" dirty="0" err="1"/>
              <a:t>etz</a:t>
            </a:r>
            <a:r>
              <a:rPr lang="de-DE" baseline="0" dirty="0"/>
              <a:t>.) </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Unterschiedliche Bedürfnisse </a:t>
            </a:r>
          </a:p>
          <a:p>
            <a:pPr marL="171450" indent="-171450">
              <a:buFont typeface="Arial" panose="020B0604020202020204" pitchFamily="34" charset="0"/>
              <a:buChar char="•"/>
            </a:pPr>
            <a:r>
              <a:rPr lang="de-DE" baseline="0" dirty="0"/>
              <a:t>Anfänger und Erfahrene denken und urteilen anders. Erfahrene brauchen oft nur stichpunktartige Erinnerungen, während jüngere Kolleginnen und Kollegen von Hinweisen zu Dosierungen, Kontext </a:t>
            </a:r>
            <a:r>
              <a:rPr lang="de-DE" baseline="0" dirty="0" err="1"/>
              <a:t>etz</a:t>
            </a:r>
            <a:r>
              <a:rPr lang="de-DE" baseline="0" dirty="0"/>
              <a:t>. profitieren </a:t>
            </a:r>
          </a:p>
          <a:p>
            <a:pPr marL="171450" indent="-171450">
              <a:buFont typeface="Arial" panose="020B0604020202020204" pitchFamily="34" charset="0"/>
              <a:buChar char="•"/>
            </a:pPr>
            <a:r>
              <a:rPr lang="de-DE" baseline="0" dirty="0"/>
              <a:t> </a:t>
            </a:r>
          </a:p>
          <a:p>
            <a:pPr marL="0" indent="0">
              <a:buFont typeface="Arial" panose="020B0604020202020204" pitchFamily="34" charset="0"/>
              <a:buNone/>
            </a:pPr>
            <a:r>
              <a:rPr lang="de-DE" b="1" baseline="0" dirty="0"/>
              <a:t>Fehlende Verfügbarkeit</a:t>
            </a:r>
          </a:p>
          <a:p>
            <a:pPr marL="171450" indent="-171450">
              <a:buFont typeface="Arial" panose="020B0604020202020204" pitchFamily="34" charset="0"/>
              <a:buChar char="•"/>
            </a:pPr>
            <a:r>
              <a:rPr lang="de-DE" baseline="0" dirty="0"/>
              <a:t>Wenn man doch einmal daran denkt und auf Unterstützung zurückgreifen möchte, dann hat man sie nicht am Arbeitsplatz parat</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Fehlende Vertrautheit</a:t>
            </a:r>
          </a:p>
          <a:p>
            <a:pPr marL="171450" indent="-171450">
              <a:buFont typeface="Arial" panose="020B0604020202020204" pitchFamily="34" charset="0"/>
              <a:buChar char="•"/>
            </a:pPr>
            <a:r>
              <a:rPr lang="de-DE" baseline="0" dirty="0"/>
              <a:t>Der Einsatz einer Gedächtnis- und Entscheidungshilfe ist dem Belieben des Einzelnen überlassen. In der Regel werden die Mitarbeiterinnen und Mitarbeiter aus Pflege und Ärzteschaft nicht gezielt in der Anwendung geschult</a:t>
            </a:r>
            <a:endParaRPr lang="de-DE" dirty="0"/>
          </a:p>
          <a:p>
            <a:endParaRPr lang="de-DE" dirty="0"/>
          </a:p>
          <a:p>
            <a:r>
              <a:rPr lang="de-DE" b="1" dirty="0"/>
              <a:t>Aspekte der Teamarbeit</a:t>
            </a:r>
          </a:p>
          <a:p>
            <a:pPr marL="171450" indent="-171450">
              <a:buFont typeface="Arial" panose="020B0604020202020204" pitchFamily="34" charset="0"/>
              <a:buChar char="•"/>
            </a:pPr>
            <a:r>
              <a:rPr lang="de-DE" dirty="0"/>
              <a:t>Es müsste geklärt sein, wer für das Vorlesen der Entscheidungshilfe verantwortlich ist</a:t>
            </a:r>
          </a:p>
          <a:p>
            <a:pPr marL="171450" indent="-171450">
              <a:buFont typeface="Arial" panose="020B0604020202020204" pitchFamily="34" charset="0"/>
              <a:buChar char="•"/>
            </a:pPr>
            <a:r>
              <a:rPr lang="de-DE" dirty="0"/>
              <a:t>Es müsste zusätzliches Personal im Notfall anwesend sein, damit dieses diese Aufgabe übernehmen kann</a:t>
            </a:r>
          </a:p>
          <a:p>
            <a:pPr marL="171450" indent="-171450">
              <a:buFont typeface="Arial" panose="020B0604020202020204" pitchFamily="34" charset="0"/>
              <a:buChar char="•"/>
            </a:pPr>
            <a:r>
              <a:rPr lang="de-DE" dirty="0"/>
              <a:t>Das Klima in einer Abteilung muss so sein, dass der „Reader“ auch hierarchisch höhergestellte Personen in Frage stellen kann. </a:t>
            </a:r>
          </a:p>
          <a:p>
            <a:endParaRPr lang="de-DE" dirty="0"/>
          </a:p>
          <a:p>
            <a:endParaRPr lang="de-DE" dirty="0"/>
          </a:p>
          <a:p>
            <a:r>
              <a:rPr lang="de-DE" dirty="0"/>
              <a:t>Inhalt: Zu ausführlich,</a:t>
            </a:r>
            <a:r>
              <a:rPr lang="de-DE" baseline="0" dirty="0"/>
              <a:t> </a:t>
            </a:r>
            <a:r>
              <a:rPr lang="de-DE" dirty="0"/>
              <a:t>Verwechslung zu SOP, </a:t>
            </a:r>
          </a:p>
          <a:p>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Fehlende Vertrautheit der Mitarbeiter </a:t>
            </a:r>
            <a:r>
              <a:rPr lang="de-DE" sz="1000" dirty="0"/>
              <a:t>(Einweisung, Training)</a:t>
            </a:r>
          </a:p>
          <a:p>
            <a:endParaRPr lang="de-DE" dirty="0"/>
          </a:p>
          <a:p>
            <a:endParaRPr lang="de-DE" dirty="0"/>
          </a:p>
          <a:p>
            <a:r>
              <a:rPr lang="de-DE" dirty="0"/>
              <a:t>Auch die besten brauchen</a:t>
            </a:r>
            <a:r>
              <a:rPr lang="de-DE" baseline="0" dirty="0"/>
              <a:t> Hilfe: Anfänger anders als der Experte. Methodenteil von Simulationsstudien: In der Regel Assistenten in den ersten paar Jahren ihres Berufs. Experten arbeiten aber anders und sind dennoch für die top-down Implementierung verantwortlich. Wie aber sollen sie etwas befürworten, mit dem sie möglicherweise gar nicht gut arbeiten?</a:t>
            </a:r>
          </a:p>
          <a:p>
            <a:endParaRPr lang="de-DE" baseline="0" dirty="0"/>
          </a:p>
          <a:p>
            <a:r>
              <a:rPr lang="de-DE" baseline="0" dirty="0"/>
              <a:t>Unterbrechung des Workflows; unnatürlich</a:t>
            </a:r>
            <a:endParaRPr lang="de-DE"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19</a:t>
            </a:fld>
            <a:endParaRPr lang="de-DE"/>
          </a:p>
        </p:txBody>
      </p:sp>
    </p:spTree>
    <p:extLst>
      <p:ext uri="{BB962C8B-B14F-4D97-AF65-F5344CB8AC3E}">
        <p14:creationId xmlns:p14="http://schemas.microsoft.com/office/powerpoint/2010/main" val="1023322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r>
              <a:rPr lang="de-DE"/>
              <a:t> Seite </a:t>
            </a:r>
            <a:fld id="{A17E7377-EDA5-4BAE-962D-3FBF683D1DCE}" type="slidenum">
              <a:rPr lang="de-DE" smtClean="0"/>
              <a:pPr>
                <a:defRPr/>
              </a:pPr>
              <a:t>20</a:t>
            </a:fld>
            <a:endParaRPr lang="de-DE"/>
          </a:p>
        </p:txBody>
      </p:sp>
    </p:spTree>
    <p:extLst>
      <p:ext uri="{BB962C8B-B14F-4D97-AF65-F5344CB8AC3E}">
        <p14:creationId xmlns:p14="http://schemas.microsoft.com/office/powerpoint/2010/main" val="129511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1" dirty="0"/>
              <a:t>User-</a:t>
            </a:r>
            <a:r>
              <a:rPr lang="de-DE" sz="1200" b="1" dirty="0" err="1"/>
              <a:t>centered</a:t>
            </a:r>
            <a:r>
              <a:rPr lang="de-DE" sz="1200" b="1" dirty="0"/>
              <a:t> design </a:t>
            </a:r>
            <a:r>
              <a:rPr lang="de-DE" sz="1200" b="1" dirty="0" err="1"/>
              <a:t>process</a:t>
            </a:r>
            <a:r>
              <a:rPr lang="de-DE" sz="1200" b="1" dirty="0"/>
              <a:t> (UCD)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dirty="0"/>
              <a:t>Aufwändiges Verfahren nach ISO, bei dem alle Aspekte des Einsatzes in Notfallsituationen beleuchtet wurden und in mehrfachen Durchläufen (iterativ) das Design langsam entwickelt wurde</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1" dirty="0"/>
              <a:t>Offline-Verfügbarkeit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dirty="0"/>
              <a:t>Progressive Web App; Webseiten, die aussehen wie Apps und einfach eine Verknüpfung auf dem Home-Bildschirm erstellt, und der Content steht offline zur Verfügung. PWAs werden nicht installiert,  Keine Probleme mit Android-Store oder iTunes Store</a:t>
            </a:r>
          </a:p>
          <a:p>
            <a:endParaRPr lang="de-DE" dirty="0"/>
          </a:p>
          <a:p>
            <a:r>
              <a:rPr lang="de-DE" b="1" dirty="0"/>
              <a:t>Unterstützung der Teamarbeit </a:t>
            </a:r>
          </a:p>
          <a:p>
            <a:pPr marL="171450" indent="-171450">
              <a:buFont typeface="Arial" panose="020B0604020202020204" pitchFamily="34" charset="0"/>
              <a:buChar char="•"/>
            </a:pPr>
            <a:r>
              <a:rPr lang="de-DE" dirty="0"/>
              <a:t>Weil Teamarbeit wesentlich für erfolgreiches Management von Notfallsituationen ist, wurde </a:t>
            </a:r>
            <a:r>
              <a:rPr lang="de-DE" dirty="0" err="1"/>
              <a:t>eGENA</a:t>
            </a:r>
            <a:r>
              <a:rPr lang="de-DE" dirty="0"/>
              <a:t> primär für </a:t>
            </a:r>
            <a:r>
              <a:rPr lang="de-DE" dirty="0" err="1"/>
              <a:t>Querformatige</a:t>
            </a:r>
            <a:r>
              <a:rPr lang="de-DE" dirty="0"/>
              <a:t> Endgeräte entwickelt, die von mehreren Teammitgliedern gleichzeitig eingesehen werden könne. Es sollte vermieden werden, dass nur der Anästhesist sein Smartphone benutzt und der Rest des Teams im unklaren darüber ist, was der Arzt/die Ärztin gerade liest und welche Gedanken er/sie hat (kein „</a:t>
            </a:r>
            <a:r>
              <a:rPr lang="de-DE" dirty="0" err="1"/>
              <a:t>doc</a:t>
            </a:r>
            <a:r>
              <a:rPr lang="de-DE" dirty="0"/>
              <a:t> </a:t>
            </a:r>
            <a:r>
              <a:rPr lang="de-DE" dirty="0" err="1"/>
              <a:t>goes</a:t>
            </a:r>
            <a:r>
              <a:rPr lang="de-DE" dirty="0"/>
              <a:t> solo“)</a:t>
            </a:r>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21</a:t>
            </a:fld>
            <a:endParaRPr lang="de-DE"/>
          </a:p>
        </p:txBody>
      </p:sp>
    </p:spTree>
    <p:extLst>
      <p:ext uri="{BB962C8B-B14F-4D97-AF65-F5344CB8AC3E}">
        <p14:creationId xmlns:p14="http://schemas.microsoft.com/office/powerpoint/2010/main" val="273572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b="1" dirty="0"/>
              <a:t>Manche von uns haben das vielleicht schon erlebt: </a:t>
            </a:r>
          </a:p>
          <a:p>
            <a:endParaRPr lang="de-DE" b="1" dirty="0"/>
          </a:p>
          <a:p>
            <a:r>
              <a:rPr lang="de-DE" b="1" dirty="0"/>
              <a:t>Es ist später Nachmittag als die Geburtshelfer die Anästhesie zu einem Notfall in den Kreissaal rufen: </a:t>
            </a:r>
            <a:r>
              <a:rPr lang="de-DE" dirty="0"/>
              <a:t>ein Kind das nach Spontangeburt initial unauffällig war, hat sich rapide verschlechtert</a:t>
            </a:r>
            <a:r>
              <a:rPr lang="de-DE" baseline="0" dirty="0"/>
              <a:t>. Bei Eintreffen ist das Neugeborene </a:t>
            </a:r>
            <a:r>
              <a:rPr lang="de-DE" b="1" baseline="0" dirty="0"/>
              <a:t>schlaff,  marmoriert und </a:t>
            </a:r>
            <a:r>
              <a:rPr lang="de-DE" b="1" baseline="0" dirty="0" err="1"/>
              <a:t>bradykard</a:t>
            </a:r>
            <a:r>
              <a:rPr lang="de-DE" baseline="0" dirty="0"/>
              <a:t>. Man beginnt mit der Reanimation, ist sich aber insgeheim </a:t>
            </a:r>
            <a:r>
              <a:rPr lang="de-DE" b="1" baseline="0" dirty="0"/>
              <a:t>nicht ganz sicher, ob man bei der Therapie nicht doch etwas vergessen hat.  </a:t>
            </a:r>
          </a:p>
          <a:p>
            <a:endParaRPr lang="de-DE" baseline="0" dirty="0"/>
          </a:p>
          <a:p>
            <a:r>
              <a:rPr lang="de-DE" baseline="0" dirty="0"/>
              <a:t>-- Wie gut wäre es, wenn man jetzt eine Kontrolle hätte, dass </a:t>
            </a:r>
            <a:r>
              <a:rPr lang="de-DE" b="1" baseline="0" dirty="0"/>
              <a:t>man die </a:t>
            </a:r>
            <a:r>
              <a:rPr lang="de-DE" b="1" baseline="0" dirty="0" err="1"/>
              <a:t>Neugeborenenreanimation</a:t>
            </a:r>
            <a:r>
              <a:rPr lang="de-DE" b="1" baseline="0" dirty="0"/>
              <a:t> richtig durchführt</a:t>
            </a:r>
            <a:endParaRPr lang="de-DE" b="1"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3</a:t>
            </a:fld>
            <a:endParaRPr lang="de-DE"/>
          </a:p>
        </p:txBody>
      </p:sp>
    </p:spTree>
    <p:extLst>
      <p:ext uri="{BB962C8B-B14F-4D97-AF65-F5344CB8AC3E}">
        <p14:creationId xmlns:p14="http://schemas.microsoft.com/office/powerpoint/2010/main" val="131666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b="1" dirty="0"/>
              <a:t>Einige wenige von uns haben das vielleicht schon erlebt: </a:t>
            </a:r>
            <a:r>
              <a:rPr lang="de-DE" dirty="0"/>
              <a:t>:</a:t>
            </a:r>
            <a:r>
              <a:rPr lang="de-DE" baseline="0" dirty="0"/>
              <a:t> eine ganz normale kinderurologische Operation bei einem Kindergartenkind in balancierter Anästhesie. Ziemlich bald nach Hautschnitt wird das Kind zunehmend </a:t>
            </a:r>
            <a:r>
              <a:rPr lang="de-DE" baseline="0" dirty="0" err="1"/>
              <a:t>tachykard</a:t>
            </a:r>
            <a:r>
              <a:rPr lang="de-DE" baseline="0" dirty="0"/>
              <a:t>, die Haut wird marmoriert, die Sättigung fällt langsam, und das AMV muss ständig an ein steigendes </a:t>
            </a:r>
            <a:r>
              <a:rPr lang="de-DE" baseline="0" dirty="0" err="1"/>
              <a:t>endtidales</a:t>
            </a:r>
            <a:r>
              <a:rPr lang="de-DE" baseline="0" dirty="0"/>
              <a:t> CO2 angepasst werden. Der Verdacht auf eine Maligne Hyperthermie drängt sich auf.  </a:t>
            </a:r>
          </a:p>
          <a:p>
            <a:endParaRPr lang="de-DE" baseline="0" dirty="0"/>
          </a:p>
          <a:p>
            <a:r>
              <a:rPr lang="de-DE" baseline="0" dirty="0"/>
              <a:t>Diesen Notfall hat man noch nie erlebt. </a:t>
            </a:r>
          </a:p>
          <a:p>
            <a:pPr marL="171450" indent="-171450">
              <a:buFont typeface="Arial" panose="020B0604020202020204" pitchFamily="34" charset="0"/>
              <a:buChar char="•"/>
            </a:pPr>
            <a:r>
              <a:rPr lang="de-DE" baseline="0" dirty="0"/>
              <a:t>Wo wird nochmal in unserer Klinik das </a:t>
            </a:r>
            <a:r>
              <a:rPr lang="de-DE" baseline="0" dirty="0" err="1"/>
              <a:t>Dantrolen</a:t>
            </a:r>
            <a:r>
              <a:rPr lang="de-DE" baseline="0" dirty="0"/>
              <a:t> aufbewahrt? </a:t>
            </a:r>
          </a:p>
          <a:p>
            <a:pPr marL="171450" indent="-171450">
              <a:buFont typeface="Arial" panose="020B0604020202020204" pitchFamily="34" charset="0"/>
              <a:buChar char="•"/>
            </a:pPr>
            <a:r>
              <a:rPr lang="de-DE" baseline="0" dirty="0"/>
              <a:t>Wie ist das mit den Dosierungen? </a:t>
            </a:r>
          </a:p>
          <a:p>
            <a:pPr marL="171450" indent="-171450">
              <a:buFont typeface="Arial" panose="020B0604020202020204" pitchFamily="34" charset="0"/>
              <a:buChar char="•"/>
            </a:pPr>
            <a:r>
              <a:rPr lang="de-DE" baseline="0" dirty="0"/>
              <a:t>Mit welchen Begleitkomplikationen muss man rechnen? </a:t>
            </a:r>
          </a:p>
          <a:p>
            <a:endParaRPr lang="de-DE" baseline="0" dirty="0"/>
          </a:p>
          <a:p>
            <a:r>
              <a:rPr lang="de-DE" b="1" baseline="0" dirty="0"/>
              <a:t>-- </a:t>
            </a:r>
            <a:r>
              <a:rPr lang="de-DE" b="0" baseline="0" dirty="0"/>
              <a:t>Wie gut </a:t>
            </a:r>
            <a:r>
              <a:rPr lang="de-DE" baseline="0" dirty="0"/>
              <a:t>wäre es jetzt, wenn man eine Gedächtnisstütze hätte die einem sagt, </a:t>
            </a:r>
            <a:r>
              <a:rPr lang="de-DE" b="1" baseline="0" dirty="0"/>
              <a:t>wie so ein seltener Notfall bei uns am Haus unter unseren Rahmenbedingungen am besten versorgt werden kann</a:t>
            </a:r>
            <a:r>
              <a:rPr lang="de-DE" baseline="0" dirty="0"/>
              <a:t>.</a:t>
            </a:r>
          </a:p>
          <a:p>
            <a:endParaRPr lang="de-DE" baseline="0" dirty="0"/>
          </a:p>
          <a:p>
            <a:r>
              <a:rPr lang="de-DE" baseline="0" dirty="0"/>
              <a:t>3 verschiedene Situationen, aber immer eine Situation, in der die behandelnde Person eine Unterstützung von Außen als hilfreich empfunden hätte. </a:t>
            </a:r>
            <a:endParaRPr lang="de-DE"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4</a:t>
            </a:fld>
            <a:endParaRPr lang="de-DE"/>
          </a:p>
        </p:txBody>
      </p:sp>
    </p:spTree>
    <p:extLst>
      <p:ext uri="{BB962C8B-B14F-4D97-AF65-F5344CB8AC3E}">
        <p14:creationId xmlns:p14="http://schemas.microsoft.com/office/powerpoint/2010/main" val="386189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dirty="0"/>
              <a:t>Dieser Wunsch, eine Unterstützung von außen zu erhalten wenn man nicht mehr weiter weiß ist kein Problem der modernen Anästhesie. Vielmehr war sie Teil unseres Fachgebietes gewesen seitdem es dieses gibt. Und so findet sich bereits vor fast 100 Jahren eine Empfehlung eines damals lebenden Anästhesisten, Wayne Babcock: </a:t>
            </a:r>
          </a:p>
          <a:p>
            <a:endParaRPr lang="de-DE" dirty="0"/>
          </a:p>
          <a:p>
            <a:r>
              <a:rPr lang="de-DE" dirty="0"/>
              <a:t>Sein </a:t>
            </a:r>
            <a:r>
              <a:rPr lang="de-DE" dirty="0" err="1"/>
              <a:t>Resumee</a:t>
            </a:r>
            <a:r>
              <a:rPr lang="de-DE" dirty="0"/>
              <a:t> bezüglich des erfolgreichen Managements eines Notfalls ist:</a:t>
            </a:r>
          </a:p>
          <a:p>
            <a:pPr marL="228600" indent="-228600">
              <a:buFont typeface="+mj-lt"/>
              <a:buAutoNum type="arabicPeriod"/>
            </a:pPr>
            <a:r>
              <a:rPr lang="de-DE" dirty="0"/>
              <a:t>Man muss diesen Notfall </a:t>
            </a:r>
            <a:r>
              <a:rPr lang="de-DE" b="1" dirty="0"/>
              <a:t>immer wieder trainieren</a:t>
            </a:r>
          </a:p>
          <a:p>
            <a:pPr marL="228600" indent="-228600">
              <a:buFont typeface="+mj-lt"/>
              <a:buAutoNum type="arabicPeriod"/>
            </a:pPr>
            <a:r>
              <a:rPr lang="de-DE" dirty="0"/>
              <a:t>Auch wenn man ihn trainiert hat, sollte man sich nicht ausschließlich auf sein Gedächtnis verlassen, sondern </a:t>
            </a:r>
            <a:r>
              <a:rPr lang="de-DE" b="1" dirty="0"/>
              <a:t>immer noch eine externe Hilfe parat haben</a:t>
            </a:r>
            <a:r>
              <a:rPr lang="de-DE" dirty="0"/>
              <a:t>, auf die man bei Bedarf zurückgreifen kann. Es handelt sich ja um eine Notfallsituation und der damit verbundene Stress kann die Leistung beeinträchtigen.</a:t>
            </a:r>
          </a:p>
          <a:p>
            <a:pPr marL="0" indent="0">
              <a:buFont typeface="+mj-lt"/>
              <a:buNone/>
            </a:pPr>
            <a:r>
              <a:rPr lang="de-DE" dirty="0"/>
              <a:t> </a:t>
            </a:r>
          </a:p>
          <a:p>
            <a:r>
              <a:rPr lang="de-DE" dirty="0"/>
              <a:t>Da man vielleicht ein Poster mit dem </a:t>
            </a:r>
            <a:r>
              <a:rPr lang="de-DE" dirty="0" err="1"/>
              <a:t>Airwaymanagement</a:t>
            </a:r>
            <a:r>
              <a:rPr lang="de-DE" dirty="0"/>
              <a:t>-Algorithmus in den Einleitungen aufhängen kann, sicherlich aber  nicht den OP mit allen möglichen Notfall-Postern zupflastern kann, erscheint die Empfehlung von Babcock heute nicht mehr hilfreich. </a:t>
            </a:r>
          </a:p>
          <a:p>
            <a:endParaRPr lang="de-DE" dirty="0"/>
          </a:p>
          <a:p>
            <a:r>
              <a:rPr lang="de-DE" dirty="0"/>
              <a:t>In den vergangenen Jahrzehnten wurden daher neben der Verwendung von Postern insbesondere zwei Formen der kognitiven Unterstützung immer wieder empfohlen: </a:t>
            </a:r>
          </a:p>
          <a:p>
            <a:pPr marL="171450" indent="-171450">
              <a:buFont typeface="Arial" panose="020B0604020202020204" pitchFamily="34" charset="0"/>
              <a:buChar char="•"/>
            </a:pPr>
            <a:r>
              <a:rPr lang="de-DE" dirty="0"/>
              <a:t>Notfallmanuale (z.B. Kitteltaschenbücher, Notfallbücher in den Schubladen von Narkosegeräten </a:t>
            </a:r>
            <a:r>
              <a:rPr lang="de-DE" dirty="0" err="1"/>
              <a:t>etz</a:t>
            </a:r>
            <a:r>
              <a:rPr lang="de-DE" dirty="0"/>
              <a:t>) </a:t>
            </a:r>
          </a:p>
          <a:p>
            <a:pPr marL="171450" indent="-171450">
              <a:buFont typeface="Arial" panose="020B0604020202020204" pitchFamily="34" charset="0"/>
              <a:buChar char="•"/>
            </a:pPr>
            <a:r>
              <a:rPr lang="de-DE" dirty="0"/>
              <a:t>Checklisten. </a:t>
            </a:r>
          </a:p>
          <a:p>
            <a:endParaRPr lang="de-DE" dirty="0"/>
          </a:p>
          <a:p>
            <a:r>
              <a:rPr lang="de-DE" dirty="0"/>
              <a:t>Bei der Empfehlung,  in Routine- und Notfallsituationen Checklisten zu verwenden, wird immer wieder die Parallele zur Luftfahrt gezogen, beispielsweise in dem Bild auf der nächsten Folie. </a:t>
            </a:r>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6</a:t>
            </a:fld>
            <a:endParaRPr lang="de-DE"/>
          </a:p>
        </p:txBody>
      </p:sp>
    </p:spTree>
    <p:extLst>
      <p:ext uri="{BB962C8B-B14F-4D97-AF65-F5344CB8AC3E}">
        <p14:creationId xmlns:p14="http://schemas.microsoft.com/office/powerpoint/2010/main" val="85343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r>
              <a:rPr lang="de-DE" dirty="0"/>
              <a:t>Das Bild und der damit verbundene Vergleich ist problematisch, weil er zwei Dinge suggeriert, die nicht zutreffend sind: </a:t>
            </a:r>
          </a:p>
          <a:p>
            <a:endParaRPr lang="de-DE" dirty="0"/>
          </a:p>
          <a:p>
            <a:pPr marL="171450" indent="-171450">
              <a:buFont typeface="Arial" panose="020B0604020202020204" pitchFamily="34" charset="0"/>
              <a:buChar char="•"/>
            </a:pPr>
            <a:r>
              <a:rPr lang="de-DE" b="1" dirty="0"/>
              <a:t>Beide Arbeitswelten, die Medizin und die Luftfahrt sind vergleichbar: </a:t>
            </a:r>
            <a:r>
              <a:rPr lang="de-DE" dirty="0"/>
              <a:t>Man kann Ärzte in ein Flugzeug setzen, oder aber die Luftfahrt in die Medizin</a:t>
            </a:r>
            <a:r>
              <a:rPr lang="de-DE" baseline="0" dirty="0"/>
              <a:t> bringen und beide Male ist dies unproblematisch möglich. </a:t>
            </a:r>
          </a:p>
          <a:p>
            <a:pPr marL="628650" lvl="1" indent="-171450">
              <a:buFont typeface="Arial" panose="020B0604020202020204" pitchFamily="34" charset="0"/>
              <a:buChar char="•"/>
            </a:pPr>
            <a:r>
              <a:rPr lang="de-DE" baseline="0" dirty="0"/>
              <a:t>Ersteres geschieht selten, aber letzteres relativ häufig, beispielsweise indem Piloten Vorträge auf medizinischen Kongressen halten oder beratend tätig sind. Im Hinblick auf Aspekte der Verhaltenssicherheit kann dieses Vorgehen durchaus positive Impulse geben, jedoch sind die beiden Arbeitswelten so verschieden, dass beide Berufsgruppen letztlich nicht wirklich erfassen können was es heißt in der jeweilig anderen Arbeitswelt tätig zu sein. </a:t>
            </a:r>
          </a:p>
          <a:p>
            <a:pPr marL="171450" indent="-171450">
              <a:buFont typeface="Arial" panose="020B0604020202020204" pitchFamily="34" charset="0"/>
              <a:buChar char="•"/>
            </a:pPr>
            <a:r>
              <a:rPr lang="de-DE" b="1" baseline="0" dirty="0"/>
              <a:t>Man kann problemlos Teile aus einem Kontext, aus einer Industrie herausnehmen kann, und in eine andere Industrie verpflanzen</a:t>
            </a:r>
            <a:r>
              <a:rPr lang="de-DE" baseline="0" dirty="0"/>
              <a:t>. Dies impliziert oft, dass es sich bei der Anwendung (hier: der Einsatz einer Checkliste) lediglich um eine individuelle Entscheidung handelt und </a:t>
            </a:r>
            <a:r>
              <a:rPr lang="de-DE" baseline="0" dirty="0" err="1"/>
              <a:t>gundlegendere</a:t>
            </a:r>
            <a:r>
              <a:rPr lang="de-DE" baseline="0" dirty="0"/>
              <a:t> Aspekte (Kultur, finanzielle Ressourcen, Design, Implementierung </a:t>
            </a:r>
            <a:r>
              <a:rPr lang="de-DE" baseline="0" dirty="0" err="1"/>
              <a:t>etz</a:t>
            </a:r>
            <a:r>
              <a:rPr lang="de-DE" baseline="0" dirty="0"/>
              <a:t>.) nicht bedacht werden müssen.  Veränderung der Kultur </a:t>
            </a:r>
            <a:r>
              <a:rPr lang="de-DE" baseline="0" dirty="0" err="1"/>
              <a:t>etz</a:t>
            </a:r>
            <a:r>
              <a:rPr lang="de-DE" baseline="0" dirty="0"/>
              <a:t> machen muss. </a:t>
            </a:r>
          </a:p>
          <a:p>
            <a:pPr marL="171450" indent="-171450">
              <a:buFont typeface="Arial" panose="020B0604020202020204" pitchFamily="34" charset="0"/>
              <a:buChar char="•"/>
            </a:pPr>
            <a:endParaRPr lang="de-DE" baseline="0" dirty="0"/>
          </a:p>
        </p:txBody>
      </p:sp>
      <p:sp>
        <p:nvSpPr>
          <p:cNvPr id="4" name="Foliennummernplatzhalter 3"/>
          <p:cNvSpPr>
            <a:spLocks noGrp="1"/>
          </p:cNvSpPr>
          <p:nvPr>
            <p:ph type="sldNum" sz="quarter" idx="5"/>
          </p:nvPr>
        </p:nvSpPr>
        <p:spPr/>
        <p:txBody>
          <a:bodyPr/>
          <a:lstStyle/>
          <a:p>
            <a:pPr>
              <a:defRPr/>
            </a:pPr>
            <a:r>
              <a:rPr lang="de-DE"/>
              <a:t> Seite </a:t>
            </a:r>
            <a:fld id="{A17E7377-EDA5-4BAE-962D-3FBF683D1DCE}" type="slidenum">
              <a:rPr lang="de-DE" smtClean="0"/>
              <a:pPr>
                <a:defRPr/>
              </a:pPr>
              <a:t>7</a:t>
            </a:fld>
            <a:endParaRPr lang="de-DE"/>
          </a:p>
        </p:txBody>
      </p:sp>
    </p:spTree>
    <p:extLst>
      <p:ext uri="{BB962C8B-B14F-4D97-AF65-F5344CB8AC3E}">
        <p14:creationId xmlns:p14="http://schemas.microsoft.com/office/powerpoint/2010/main" val="118090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baseline="0" dirty="0"/>
          </a:p>
          <a:p>
            <a:r>
              <a:rPr lang="de-DE" baseline="0" dirty="0"/>
              <a:t>Für den Gegenstand unserer Betrachtung, der Einsatz von Checklisten, ist eine Unterscheidung ganz wesentlich: Die zwischen komplizierten und komplexen Systemen  </a:t>
            </a:r>
            <a:endParaRPr lang="de-DE" dirty="0"/>
          </a:p>
        </p:txBody>
      </p:sp>
      <p:sp>
        <p:nvSpPr>
          <p:cNvPr id="4" name="Foliennummernplatzhalter 3"/>
          <p:cNvSpPr>
            <a:spLocks noGrp="1"/>
          </p:cNvSpPr>
          <p:nvPr>
            <p:ph type="sldNum" sz="quarter" idx="5"/>
          </p:nvPr>
        </p:nvSpPr>
        <p:spPr/>
        <p:txBody>
          <a:bodyPr/>
          <a:lstStyle/>
          <a:p>
            <a:pPr>
              <a:defRPr/>
            </a:pPr>
            <a:r>
              <a:rPr lang="de-DE"/>
              <a:t> Seite </a:t>
            </a:r>
            <a:fld id="{A17E7377-EDA5-4BAE-962D-3FBF683D1DCE}" type="slidenum">
              <a:rPr lang="de-DE" smtClean="0"/>
              <a:pPr>
                <a:defRPr/>
              </a:pPr>
              <a:t>9</a:t>
            </a:fld>
            <a:endParaRPr lang="de-DE"/>
          </a:p>
        </p:txBody>
      </p:sp>
    </p:spTree>
    <p:extLst>
      <p:ext uri="{BB962C8B-B14F-4D97-AF65-F5344CB8AC3E}">
        <p14:creationId xmlns:p14="http://schemas.microsoft.com/office/powerpoint/2010/main" val="189356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Die Unterscheidung zwischen „Kompliziert“ und „Komplex“ bezieht sich weniger auf die Anzahl der Elemente in einem System sondern vielmehr darauf, wie sich die einzelnen Elemente verhalten und gegenseitig beeinflussen. </a:t>
            </a:r>
          </a:p>
          <a:p>
            <a:pPr marL="0" indent="0">
              <a:buNone/>
            </a:pPr>
            <a:endParaRPr lang="de-DE" dirty="0"/>
          </a:p>
          <a:p>
            <a:pPr marL="0" indent="0">
              <a:buNone/>
            </a:pPr>
            <a:r>
              <a:rPr lang="de-DE" b="1" dirty="0"/>
              <a:t>Kompliziert </a:t>
            </a:r>
            <a:r>
              <a:rPr lang="de-DE" dirty="0"/>
              <a:t>ist ein System beispielsweise dann, wenn es viele Einzelteile hat, die in einem linearen Verhältnis zueinanderstehen. Dies bedeutet, dass ein Element das nächste beeinflusst und der Output proportional zum Input ist. Weil Menschen in linearen Zusammenhängen denken können, haben sie weniger Schwierigkeiten, lineare Zusammenhänge zu verstehen und Probleme zu lösen.</a:t>
            </a:r>
          </a:p>
          <a:p>
            <a:pPr marL="0" indent="0">
              <a:buNone/>
            </a:pPr>
            <a:endParaRPr lang="de-DE" b="1" dirty="0"/>
          </a:p>
          <a:p>
            <a:pPr marL="0" indent="0">
              <a:buNone/>
            </a:pPr>
            <a:r>
              <a:rPr lang="de-DE" b="1" dirty="0"/>
              <a:t>Spezifizierbar:</a:t>
            </a:r>
            <a:r>
              <a:rPr lang="de-DE" b="1" baseline="0" dirty="0"/>
              <a:t> </a:t>
            </a:r>
            <a:r>
              <a:rPr lang="de-DE" baseline="0" dirty="0"/>
              <a:t>Einfacher Test: Wenn man eine Anleitung oder ein Handbuch über ein System schreiben kann, dann ist es immer linear</a:t>
            </a:r>
            <a:endParaRPr lang="de-DE" dirty="0"/>
          </a:p>
          <a:p>
            <a:pPr marL="0" indent="0">
              <a:buNone/>
            </a:pPr>
            <a:endParaRPr lang="de-DE" dirty="0"/>
          </a:p>
          <a:p>
            <a:pPr marL="0" indent="0">
              <a:buNone/>
            </a:pPr>
            <a:r>
              <a:rPr lang="de-DE" dirty="0"/>
              <a:t>Technische Systeme sind in der Regel komplizierte Systeme. So ist beispielsweise das Verhalten eines </a:t>
            </a:r>
            <a:r>
              <a:rPr lang="de-DE" b="1" dirty="0"/>
              <a:t>Triebwerks</a:t>
            </a:r>
            <a:r>
              <a:rPr lang="de-DE" dirty="0"/>
              <a:t> prinzipiell verstehbar, weil es von Menschen konstruiert und gebaut wurde. Wenn man also ein klar umschriebenes Problemfeld</a:t>
            </a:r>
            <a:r>
              <a:rPr lang="de-DE" baseline="0" dirty="0"/>
              <a:t> hat (z.B. Triebwerksausfall), dann kann von den Ingenieuren genau eine Lösung beschrieben werden und die dazu notwendigen Handlungsschritte verbindlich festgelegt werden. Da die Reihenfolge dieser </a:t>
            </a:r>
            <a:r>
              <a:rPr lang="de-DE" baseline="0" dirty="0" err="1"/>
              <a:t>Handlungschritte</a:t>
            </a:r>
            <a:r>
              <a:rPr lang="de-DE" baseline="0" dirty="0"/>
              <a:t> genau eingehalten werden muss und auch keine Schritte ausgelassen werden dürfen, sind Checklisten das ideale Werkzeug, um Probleme (bis hin zu Notfällen) in komplizierten Systemen lösen zu helfen. </a:t>
            </a:r>
            <a:endParaRPr lang="de-DE" dirty="0"/>
          </a:p>
        </p:txBody>
      </p:sp>
      <p:sp>
        <p:nvSpPr>
          <p:cNvPr id="4" name="Foliennummernplatzhalter 3"/>
          <p:cNvSpPr>
            <a:spLocks noGrp="1"/>
          </p:cNvSpPr>
          <p:nvPr>
            <p:ph type="sldNum" sz="quarter" idx="5"/>
          </p:nvPr>
        </p:nvSpPr>
        <p:spPr/>
        <p:txBody>
          <a:bodyPr/>
          <a:lstStyle/>
          <a:p>
            <a:pPr>
              <a:defRPr/>
            </a:pPr>
            <a:r>
              <a:rPr lang="de-DE"/>
              <a:t> Seite </a:t>
            </a:r>
            <a:fld id="{A17E7377-EDA5-4BAE-962D-3FBF683D1DCE}" type="slidenum">
              <a:rPr lang="de-DE" smtClean="0"/>
              <a:pPr>
                <a:defRPr/>
              </a:pPr>
              <a:t>10</a:t>
            </a:fld>
            <a:endParaRPr lang="de-DE"/>
          </a:p>
        </p:txBody>
      </p:sp>
    </p:spTree>
    <p:extLst>
      <p:ext uri="{BB962C8B-B14F-4D97-AF65-F5344CB8AC3E}">
        <p14:creationId xmlns:p14="http://schemas.microsoft.com/office/powerpoint/2010/main" val="244128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Anders hingegen verhalten sich </a:t>
            </a:r>
            <a:r>
              <a:rPr lang="de-DE" b="1" dirty="0"/>
              <a:t>biologische Systeme, die ein Eigenleben haben, die sich an Veränderungen der Innenwelt und der Außenwelt anpassen </a:t>
            </a:r>
            <a:r>
              <a:rPr lang="de-DE" dirty="0"/>
              <a:t>können. Diese Systeme sind komplex.</a:t>
            </a:r>
          </a:p>
          <a:p>
            <a:endParaRPr lang="de-DE" dirty="0"/>
          </a:p>
          <a:p>
            <a:r>
              <a:rPr lang="de-DE" dirty="0"/>
              <a:t>Die Art der Anpassung können positive oder negative Rückkopplungen sein, zeitlich verzögert auftreten. </a:t>
            </a:r>
            <a:endParaRPr lang="de-DE" b="1" dirty="0"/>
          </a:p>
          <a:p>
            <a:endParaRPr lang="de-DE" b="1" dirty="0"/>
          </a:p>
          <a:p>
            <a:r>
              <a:rPr lang="de-DE" dirty="0"/>
              <a:t>Man nennt diese auch als </a:t>
            </a:r>
            <a:r>
              <a:rPr lang="de-DE" b="1" dirty="0"/>
              <a:t>Komplex adaptive Systeme </a:t>
            </a:r>
            <a:r>
              <a:rPr lang="de-DE" dirty="0"/>
              <a:t>und ein Beispiel dafür ist der Mensch. Die Antworten, die ein komplex adaptives System gibt, folgen dabei nicht der Normalverteilung, sondern sie sind nicht-normal verteilt.</a:t>
            </a:r>
          </a:p>
          <a:p>
            <a:endParaRPr lang="de-DE" dirty="0"/>
          </a:p>
          <a:p>
            <a:r>
              <a:rPr lang="de-DE" dirty="0"/>
              <a:t>Unsere Erfahrung deckt dabei den überwiegenden Anteil möglicher Lösungen. </a:t>
            </a:r>
          </a:p>
          <a:p>
            <a:r>
              <a:rPr lang="de-DE" dirty="0"/>
              <a:t>Im </a:t>
            </a:r>
            <a:r>
              <a:rPr lang="de-DE" dirty="0" err="1"/>
              <a:t>gegensatz</a:t>
            </a:r>
            <a:r>
              <a:rPr lang="de-DE" dirty="0"/>
              <a:t> zu dem engen Handlungskorridor bei einem </a:t>
            </a:r>
            <a:r>
              <a:rPr lang="de-DE" dirty="0" err="1"/>
              <a:t>technsichen</a:t>
            </a:r>
            <a:r>
              <a:rPr lang="de-DE" dirty="0"/>
              <a:t> Problem, sind Probleme in der Medizin immer für eine Überraschung gut.</a:t>
            </a:r>
          </a:p>
          <a:p>
            <a:endParaRPr lang="de-DE" dirty="0"/>
          </a:p>
          <a:p>
            <a:r>
              <a:rPr lang="de-DE" dirty="0"/>
              <a:t>Der grüne Handlungskorridor ist wesentlich breiter</a:t>
            </a:r>
          </a:p>
          <a:p>
            <a:endParaRPr lang="de-DE" dirty="0"/>
          </a:p>
          <a:p>
            <a:r>
              <a:rPr lang="de-DE" dirty="0"/>
              <a:t>Stellen sie gedanklich einfach einmal die beiden Probleme </a:t>
            </a:r>
            <a:r>
              <a:rPr lang="de-DE" b="1" dirty="0"/>
              <a:t>gegeneinander: Das Triebwerk fällt aus und „Die </a:t>
            </a:r>
            <a:r>
              <a:rPr lang="de-DE" b="1" dirty="0" err="1"/>
              <a:t>Sättigungfällt</a:t>
            </a:r>
            <a:r>
              <a:rPr lang="de-DE" b="1" dirty="0"/>
              <a:t> ab“</a:t>
            </a:r>
            <a:r>
              <a:rPr lang="de-DE" dirty="0"/>
              <a:t>. Eine Fülle an Möglichkeiten woran das liegen und wie man das behandeln kann, drängt sich auf. Alles hängt vom Kontext ab. Die gedankliche Hauptarbeit besteht häufig darin, diesen Kontext zu verstehen.  Zu entscheiden, ist das ein Problem, für das SOPs, Leitlinien eine Antwort haben, oder befinde ich mich in einem Bereich, in dem vor allem meine Erfahrung und Expertise gefragt ist?</a:t>
            </a:r>
          </a:p>
          <a:p>
            <a:pPr marL="0" indent="0">
              <a:buNone/>
            </a:pPr>
            <a:r>
              <a:rPr lang="de-DE" baseline="0" dirty="0"/>
              <a:t> </a:t>
            </a:r>
            <a:endParaRPr lang="de-DE" dirty="0"/>
          </a:p>
        </p:txBody>
      </p:sp>
      <p:sp>
        <p:nvSpPr>
          <p:cNvPr id="4" name="Foliennummernplatzhalter 3"/>
          <p:cNvSpPr>
            <a:spLocks noGrp="1"/>
          </p:cNvSpPr>
          <p:nvPr>
            <p:ph type="sldNum" sz="quarter" idx="5"/>
          </p:nvPr>
        </p:nvSpPr>
        <p:spPr/>
        <p:txBody>
          <a:bodyPr/>
          <a:lstStyle/>
          <a:p>
            <a:pPr>
              <a:defRPr/>
            </a:pPr>
            <a:r>
              <a:rPr lang="de-DE"/>
              <a:t> Seite </a:t>
            </a:r>
            <a:fld id="{A17E7377-EDA5-4BAE-962D-3FBF683D1DCE}" type="slidenum">
              <a:rPr lang="de-DE" smtClean="0"/>
              <a:pPr>
                <a:defRPr/>
              </a:pPr>
              <a:t>11</a:t>
            </a:fld>
            <a:endParaRPr lang="de-DE"/>
          </a:p>
        </p:txBody>
      </p:sp>
    </p:spTree>
    <p:extLst>
      <p:ext uri="{BB962C8B-B14F-4D97-AF65-F5344CB8AC3E}">
        <p14:creationId xmlns:p14="http://schemas.microsoft.com/office/powerpoint/2010/main" val="37221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2425" y="742950"/>
            <a:ext cx="5842000" cy="3287713"/>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aseline="0" dirty="0"/>
              <a:t>Externe Hilfe auch in komplexen Systemen </a:t>
            </a:r>
          </a:p>
          <a:p>
            <a:pPr marL="0" indent="0">
              <a:buFont typeface="Arial" panose="020B0604020202020204" pitchFamily="34" charset="0"/>
              <a:buNone/>
            </a:pPr>
            <a:endParaRPr lang="de-DE" baseline="0" dirty="0"/>
          </a:p>
          <a:p>
            <a:pPr>
              <a:lnSpc>
                <a:spcPct val="130000"/>
              </a:lnSpc>
            </a:pPr>
            <a:r>
              <a:rPr lang="de-DE" sz="1800" b="1" kern="1200" dirty="0">
                <a:solidFill>
                  <a:srgbClr val="000099"/>
                </a:solidFill>
                <a:latin typeface="Verdana" pitchFamily="34" charset="0"/>
                <a:ea typeface="+mn-ea"/>
                <a:cs typeface="+mn-cs"/>
              </a:rPr>
              <a:t>Gedächtnis</a:t>
            </a:r>
          </a:p>
          <a:p>
            <a:pPr lvl="1">
              <a:lnSpc>
                <a:spcPct val="130000"/>
              </a:lnSpc>
            </a:pPr>
            <a:r>
              <a:rPr lang="de-DE" sz="1400" dirty="0"/>
              <a:t>Die ganze Bandbreite des Wissens ist nicht verfügbar</a:t>
            </a:r>
          </a:p>
          <a:p>
            <a:pPr lvl="1">
              <a:lnSpc>
                <a:spcPct val="130000"/>
              </a:lnSpc>
            </a:pPr>
            <a:r>
              <a:rPr lang="de-DE" sz="1400" dirty="0"/>
              <a:t>Das Arbeitsgedächtnis ist begrenzt (z.B. Kopfrechnen)</a:t>
            </a:r>
          </a:p>
          <a:p>
            <a:pPr lvl="1">
              <a:lnSpc>
                <a:spcPct val="130000"/>
              </a:lnSpc>
            </a:pPr>
            <a:r>
              <a:rPr lang="de-DE" sz="1400" dirty="0"/>
              <a:t>Das prospektive Gedächtnis ist beeinträchtigt. Man vergisst, an etwas zu denken</a:t>
            </a:r>
          </a:p>
          <a:p>
            <a:pPr>
              <a:lnSpc>
                <a:spcPct val="130000"/>
              </a:lnSpc>
            </a:pPr>
            <a:r>
              <a:rPr lang="de-DE" sz="1800" b="1" kern="1200" dirty="0">
                <a:solidFill>
                  <a:srgbClr val="000099"/>
                </a:solidFill>
                <a:latin typeface="Verdana" pitchFamily="34" charset="0"/>
                <a:ea typeface="+mn-ea"/>
                <a:cs typeface="+mn-cs"/>
              </a:rPr>
              <a:t>Stress</a:t>
            </a:r>
          </a:p>
          <a:p>
            <a:pPr lvl="1">
              <a:lnSpc>
                <a:spcPct val="130000"/>
              </a:lnSpc>
            </a:pPr>
            <a:r>
              <a:rPr lang="de-DE" sz="1800" b="0" kern="1200" dirty="0">
                <a:solidFill>
                  <a:srgbClr val="000099"/>
                </a:solidFill>
                <a:latin typeface="Verdana" pitchFamily="34" charset="0"/>
                <a:ea typeface="+mn-ea"/>
                <a:cs typeface="+mn-cs"/>
              </a:rPr>
              <a:t>Führt zu charakteristischen Veränderungen des Denkens,</a:t>
            </a:r>
            <a:r>
              <a:rPr lang="de-DE" sz="1800" b="0" kern="1200" baseline="0" dirty="0">
                <a:solidFill>
                  <a:srgbClr val="000099"/>
                </a:solidFill>
                <a:latin typeface="Verdana" pitchFamily="34" charset="0"/>
                <a:ea typeface="+mn-ea"/>
                <a:cs typeface="+mn-cs"/>
              </a:rPr>
              <a:t> </a:t>
            </a:r>
            <a:r>
              <a:rPr lang="de-DE" sz="1800" b="0" kern="1200" dirty="0">
                <a:solidFill>
                  <a:srgbClr val="000099"/>
                </a:solidFill>
                <a:latin typeface="Verdana" pitchFamily="34" charset="0"/>
                <a:ea typeface="+mn-ea"/>
                <a:cs typeface="+mn-cs"/>
              </a:rPr>
              <a:t>Fühlens und Handelns</a:t>
            </a:r>
          </a:p>
          <a:p>
            <a:pPr marL="457200" marR="0" lvl="1" indent="0" algn="l" defTabSz="914400" rtl="0" eaLnBrk="0" fontAlgn="base" latinLnBrk="0" hangingPunct="0">
              <a:lnSpc>
                <a:spcPct val="130000"/>
              </a:lnSpc>
              <a:spcBef>
                <a:spcPct val="30000"/>
              </a:spcBef>
              <a:spcAft>
                <a:spcPct val="0"/>
              </a:spcAft>
              <a:buClrTx/>
              <a:buSzTx/>
              <a:buFontTx/>
              <a:buNone/>
              <a:tabLst/>
              <a:defRPr/>
            </a:pPr>
            <a:r>
              <a:rPr lang="de-DE" sz="1800" b="1" dirty="0"/>
              <a:t>Unser Gedächtnis ist nicht optimiert für den Zugriff auf selten</a:t>
            </a:r>
            <a:r>
              <a:rPr lang="de-DE" sz="1800" b="1" baseline="0" dirty="0"/>
              <a:t> verwendet Informationen unter Stress </a:t>
            </a:r>
            <a:endParaRPr lang="de-DE" sz="2800" b="1" kern="1200" dirty="0">
              <a:solidFill>
                <a:srgbClr val="000099"/>
              </a:solidFill>
              <a:latin typeface="Verdana" pitchFamily="34" charset="0"/>
              <a:ea typeface="+mn-ea"/>
              <a:cs typeface="+mn-cs"/>
            </a:endParaRPr>
          </a:p>
          <a:p>
            <a:pPr>
              <a:lnSpc>
                <a:spcPct val="130000"/>
              </a:lnSpc>
            </a:pPr>
            <a:endParaRPr lang="de-DE" sz="1800" b="1" kern="1200" dirty="0">
              <a:solidFill>
                <a:srgbClr val="000099"/>
              </a:solidFill>
              <a:latin typeface="Verdana" pitchFamily="34" charset="0"/>
              <a:ea typeface="+mn-ea"/>
              <a:cs typeface="+mn-cs"/>
            </a:endParaRPr>
          </a:p>
          <a:p>
            <a:pPr>
              <a:lnSpc>
                <a:spcPct val="130000"/>
              </a:lnSpc>
            </a:pPr>
            <a:endParaRPr lang="de-DE" sz="1400" dirty="0"/>
          </a:p>
          <a:p>
            <a:pPr>
              <a:lnSpc>
                <a:spcPct val="130000"/>
              </a:lnSpc>
            </a:pPr>
            <a:r>
              <a:rPr lang="de-DE" sz="1800" b="1" kern="1200" dirty="0">
                <a:solidFill>
                  <a:srgbClr val="000099"/>
                </a:solidFill>
                <a:latin typeface="Verdana" pitchFamily="34" charset="0"/>
                <a:ea typeface="+mn-ea"/>
                <a:cs typeface="+mn-cs"/>
              </a:rPr>
              <a:t>Aufmerksamkeit</a:t>
            </a:r>
          </a:p>
          <a:p>
            <a:pPr lvl="1">
              <a:lnSpc>
                <a:spcPct val="130000"/>
              </a:lnSpc>
            </a:pPr>
            <a:r>
              <a:rPr lang="de-DE" sz="1400" dirty="0"/>
              <a:t>Der „Wirklichkeitsraum“ ist eingeengt; man bekommt vieles nicht mehr mit</a:t>
            </a:r>
          </a:p>
          <a:p>
            <a:pPr>
              <a:lnSpc>
                <a:spcPct val="130000"/>
              </a:lnSpc>
            </a:pPr>
            <a:r>
              <a:rPr lang="de-DE" sz="1800" b="1" kern="1200" dirty="0">
                <a:solidFill>
                  <a:srgbClr val="000099"/>
                </a:solidFill>
                <a:latin typeface="Verdana" pitchFamily="34" charset="0"/>
                <a:ea typeface="+mn-ea"/>
                <a:cs typeface="+mn-cs"/>
              </a:rPr>
              <a:t>Urteilsbildung</a:t>
            </a:r>
          </a:p>
          <a:p>
            <a:pPr lvl="1">
              <a:lnSpc>
                <a:spcPct val="130000"/>
              </a:lnSpc>
            </a:pPr>
            <a:r>
              <a:rPr lang="de-DE" sz="1400" dirty="0"/>
              <a:t>Man legt sich (vor)schnell fest und versäumt es, nach Alternativen oder Widersprüchen zu suchen</a:t>
            </a:r>
          </a:p>
          <a:p>
            <a:pPr marL="457200" lvl="1" indent="0">
              <a:lnSpc>
                <a:spcPct val="130000"/>
              </a:lnSpc>
              <a:buNone/>
            </a:pPr>
            <a:endParaRPr lang="de-DE" sz="700" dirty="0"/>
          </a:p>
          <a:p>
            <a:pPr>
              <a:lnSpc>
                <a:spcPct val="130000"/>
              </a:lnSpc>
            </a:pPr>
            <a:r>
              <a:rPr lang="de-DE" sz="1800" b="1" kern="1200" dirty="0">
                <a:solidFill>
                  <a:srgbClr val="000099"/>
                </a:solidFill>
                <a:latin typeface="Verdana" pitchFamily="34" charset="0"/>
                <a:ea typeface="+mn-ea"/>
                <a:cs typeface="+mn-cs"/>
              </a:rPr>
              <a:t>Es resultieren</a:t>
            </a:r>
          </a:p>
          <a:p>
            <a:pPr lvl="1">
              <a:lnSpc>
                <a:spcPct val="130000"/>
              </a:lnSpc>
            </a:pPr>
            <a:r>
              <a:rPr lang="de-DE" sz="1400" dirty="0"/>
              <a:t>Eine hohe Variabilität in der Ausführung der gleichen Aufgabe</a:t>
            </a:r>
          </a:p>
          <a:p>
            <a:pPr lvl="1">
              <a:lnSpc>
                <a:spcPct val="130000"/>
              </a:lnSpc>
            </a:pPr>
            <a:r>
              <a:rPr lang="de-DE" sz="1400" dirty="0" err="1"/>
              <a:t>Noncompliance</a:t>
            </a:r>
            <a:r>
              <a:rPr lang="de-DE" sz="1400" dirty="0"/>
              <a:t> mit aktuellen Richtlinien</a:t>
            </a:r>
          </a:p>
          <a:p>
            <a:pPr lvl="1">
              <a:lnSpc>
                <a:spcPct val="130000"/>
              </a:lnSpc>
            </a:pPr>
            <a:r>
              <a:rPr lang="de-DE" sz="1400" dirty="0"/>
              <a:t>Eine Zunahme der Fehler</a:t>
            </a:r>
          </a:p>
          <a:p>
            <a:endParaRPr lang="de-DE" dirty="0"/>
          </a:p>
          <a:p>
            <a:endParaRPr lang="de-DE" dirty="0"/>
          </a:p>
          <a:p>
            <a:r>
              <a:rPr lang="de-DE" dirty="0"/>
              <a:t>Abruf: Verwöhnt durch Computer: Unser Gehirn anhand von Vertrautheit, Verfügbarkeit </a:t>
            </a:r>
            <a:r>
              <a:rPr lang="de-DE" dirty="0" err="1"/>
              <a:t>Availability</a:t>
            </a:r>
            <a:r>
              <a:rPr lang="de-DE" dirty="0"/>
              <a:t>, </a:t>
            </a:r>
            <a:r>
              <a:rPr lang="de-DE" dirty="0" err="1"/>
              <a:t>Similarity</a:t>
            </a:r>
            <a:r>
              <a:rPr lang="de-DE" dirty="0"/>
              <a:t> </a:t>
            </a:r>
            <a:r>
              <a:rPr lang="de-DE" dirty="0" err="1"/>
              <a:t>matching</a:t>
            </a:r>
            <a:r>
              <a:rPr lang="de-DE" dirty="0"/>
              <a:t>; nicht anhand Stichwortsuche wie Computer</a:t>
            </a:r>
          </a:p>
          <a:p>
            <a:pPr>
              <a:lnSpc>
                <a:spcPct val="130000"/>
              </a:lnSpc>
            </a:pPr>
            <a:r>
              <a:rPr lang="de-DE" sz="1800" b="1" kern="1200" dirty="0">
                <a:solidFill>
                  <a:srgbClr val="000099"/>
                </a:solidFill>
                <a:latin typeface="Verdana" pitchFamily="34" charset="0"/>
                <a:ea typeface="+mn-ea"/>
                <a:cs typeface="+mn-cs"/>
              </a:rPr>
              <a:t>Aufmerksamkeit</a:t>
            </a:r>
          </a:p>
          <a:p>
            <a:pPr lvl="1">
              <a:lnSpc>
                <a:spcPct val="130000"/>
              </a:lnSpc>
            </a:pPr>
            <a:r>
              <a:rPr lang="de-DE" sz="1400" dirty="0"/>
              <a:t>Der „Wirklichkeitsraum“ ist eingeengt; man bekommt vieles nicht mehr mit</a:t>
            </a:r>
          </a:p>
          <a:p>
            <a:pPr>
              <a:lnSpc>
                <a:spcPct val="130000"/>
              </a:lnSpc>
            </a:pPr>
            <a:r>
              <a:rPr lang="de-DE" sz="1800" b="1" kern="1200" dirty="0">
                <a:solidFill>
                  <a:srgbClr val="000099"/>
                </a:solidFill>
                <a:latin typeface="Verdana" pitchFamily="34" charset="0"/>
                <a:ea typeface="+mn-ea"/>
                <a:cs typeface="+mn-cs"/>
              </a:rPr>
              <a:t>Urteilsbildung</a:t>
            </a:r>
          </a:p>
          <a:p>
            <a:pPr lvl="1">
              <a:lnSpc>
                <a:spcPct val="130000"/>
              </a:lnSpc>
            </a:pPr>
            <a:r>
              <a:rPr lang="de-DE" sz="1400" dirty="0"/>
              <a:t>Man legt sich (vor)schnell fest und versäumt es, nach Alternativen oder Widersprüchen zu suchen</a:t>
            </a:r>
          </a:p>
          <a:p>
            <a:pPr marL="457200" lvl="1" indent="0">
              <a:lnSpc>
                <a:spcPct val="130000"/>
              </a:lnSpc>
              <a:buNone/>
            </a:pPr>
            <a:endParaRPr lang="de-DE" sz="700" dirty="0"/>
          </a:p>
          <a:p>
            <a:pPr>
              <a:lnSpc>
                <a:spcPct val="130000"/>
              </a:lnSpc>
            </a:pPr>
            <a:r>
              <a:rPr lang="de-DE" sz="1800" b="1" kern="1200" dirty="0">
                <a:solidFill>
                  <a:srgbClr val="000099"/>
                </a:solidFill>
                <a:latin typeface="Verdana" pitchFamily="34" charset="0"/>
                <a:ea typeface="+mn-ea"/>
                <a:cs typeface="+mn-cs"/>
              </a:rPr>
              <a:t>Es resultieren</a:t>
            </a:r>
          </a:p>
          <a:p>
            <a:pPr lvl="1">
              <a:lnSpc>
                <a:spcPct val="130000"/>
              </a:lnSpc>
            </a:pPr>
            <a:r>
              <a:rPr lang="de-DE" sz="1400" dirty="0"/>
              <a:t>Eine hohe Variabilität in der Ausführung der gleichen Aufgabe</a:t>
            </a:r>
          </a:p>
          <a:p>
            <a:pPr lvl="1">
              <a:lnSpc>
                <a:spcPct val="130000"/>
              </a:lnSpc>
            </a:pPr>
            <a:r>
              <a:rPr lang="de-DE" sz="1400" dirty="0" err="1"/>
              <a:t>Noncompliance</a:t>
            </a:r>
            <a:r>
              <a:rPr lang="de-DE" sz="1400" dirty="0"/>
              <a:t> mit aktuellen Richtlinien</a:t>
            </a:r>
          </a:p>
          <a:p>
            <a:pPr lvl="1">
              <a:lnSpc>
                <a:spcPct val="130000"/>
              </a:lnSpc>
            </a:pPr>
            <a:r>
              <a:rPr lang="de-DE" sz="1400" dirty="0"/>
              <a:t>Eine Zunahme der Fehler</a:t>
            </a:r>
          </a:p>
          <a:p>
            <a:endParaRPr lang="de-DE" dirty="0"/>
          </a:p>
          <a:p>
            <a:endParaRPr lang="de-DE" dirty="0"/>
          </a:p>
          <a:p>
            <a:r>
              <a:rPr lang="de-DE" dirty="0"/>
              <a:t>Abruf: Verwöhnt durch Computer: Unser Gehirn anhand von Vertrautheit, Verfügbarkeit </a:t>
            </a:r>
            <a:r>
              <a:rPr lang="de-DE" dirty="0" err="1"/>
              <a:t>Availability</a:t>
            </a:r>
            <a:r>
              <a:rPr lang="de-DE" dirty="0"/>
              <a:t>, </a:t>
            </a:r>
            <a:r>
              <a:rPr lang="de-DE" dirty="0" err="1"/>
              <a:t>Similarity</a:t>
            </a:r>
            <a:r>
              <a:rPr lang="de-DE" dirty="0"/>
              <a:t> </a:t>
            </a:r>
            <a:r>
              <a:rPr lang="de-DE" dirty="0" err="1"/>
              <a:t>matching</a:t>
            </a:r>
            <a:r>
              <a:rPr lang="de-DE" dirty="0"/>
              <a:t>; nicht anhand Stichwortsuche wie Computer</a:t>
            </a:r>
          </a:p>
          <a:p>
            <a:r>
              <a:rPr lang="de-DE" dirty="0"/>
              <a:t>Nicht optimiert für den Zugriff auf selten</a:t>
            </a:r>
            <a:r>
              <a:rPr lang="de-DE" baseline="0" dirty="0"/>
              <a:t> verwendet Informationen unter Stress </a:t>
            </a:r>
            <a:endParaRPr lang="de-DE" dirty="0"/>
          </a:p>
        </p:txBody>
      </p:sp>
      <p:sp>
        <p:nvSpPr>
          <p:cNvPr id="4" name="Foliennummernplatzhalter 3"/>
          <p:cNvSpPr>
            <a:spLocks noGrp="1"/>
          </p:cNvSpPr>
          <p:nvPr>
            <p:ph type="sldNum" sz="quarter" idx="10"/>
          </p:nvPr>
        </p:nvSpPr>
        <p:spPr/>
        <p:txBody>
          <a:bodyPr/>
          <a:lstStyle/>
          <a:p>
            <a:pPr>
              <a:defRPr/>
            </a:pPr>
            <a:r>
              <a:rPr lang="de-DE"/>
              <a:t> Seite </a:t>
            </a:r>
            <a:fld id="{A17E7377-EDA5-4BAE-962D-3FBF683D1DCE}" type="slidenum">
              <a:rPr lang="de-DE" smtClean="0"/>
              <a:pPr>
                <a:defRPr/>
              </a:pPr>
              <a:t>12</a:t>
            </a:fld>
            <a:endParaRPr lang="de-DE"/>
          </a:p>
        </p:txBody>
      </p:sp>
    </p:spTree>
    <p:extLst>
      <p:ext uri="{BB962C8B-B14F-4D97-AF65-F5344CB8AC3E}">
        <p14:creationId xmlns:p14="http://schemas.microsoft.com/office/powerpoint/2010/main" val="398816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lgn="ctr">
              <a:defRPr/>
            </a:lvl1pPr>
          </a:lstStyle>
          <a:p>
            <a:pPr>
              <a:defRPr/>
            </a:pPr>
            <a:r>
              <a:rPr lang="de-DE" dirty="0"/>
              <a:t>Autor bearbeiten</a:t>
            </a:r>
          </a:p>
          <a:p>
            <a:pPr>
              <a:defRPr/>
            </a:pPr>
            <a:endParaRPr lang="de-DE" dirty="0"/>
          </a:p>
        </p:txBody>
      </p:sp>
      <p:sp>
        <p:nvSpPr>
          <p:cNvPr id="8" name="Rectangle 5">
            <a:extLst>
              <a:ext uri="{FF2B5EF4-FFF2-40B4-BE49-F238E27FC236}">
                <a16:creationId xmlns:a16="http://schemas.microsoft.com/office/drawing/2014/main" id="{F2A99A48-B297-4E4F-A862-612AF618FEA3}"/>
              </a:ext>
            </a:extLst>
          </p:cNvPr>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Tree>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lnSpc>
                <a:spcPts val="3000"/>
              </a:lnSpc>
              <a:spcBef>
                <a:spcPts val="0"/>
              </a:spcBef>
              <a:spcAft>
                <a:spcPts val="800"/>
              </a:spcAft>
              <a:defRPr>
                <a:latin typeface="+mn-lt"/>
                <a:ea typeface="Gill Sans" charset="0"/>
                <a:cs typeface="Gill Sans" charset="0"/>
              </a:defRPr>
            </a:lvl1pPr>
            <a:lvl2pPr>
              <a:lnSpc>
                <a:spcPts val="2400"/>
              </a:lnSpc>
              <a:spcBef>
                <a:spcPts val="0"/>
              </a:spcBef>
              <a:spcAft>
                <a:spcPts val="200"/>
              </a:spcAft>
              <a:defRPr>
                <a:latin typeface="+mn-lt"/>
                <a:ea typeface="Gill Sans" charset="0"/>
                <a:cs typeface="Gill Sans" charset="0"/>
              </a:defRPr>
            </a:lvl2pPr>
            <a:lvl3pPr>
              <a:lnSpc>
                <a:spcPts val="2400"/>
              </a:lnSpc>
              <a:spcBef>
                <a:spcPts val="0"/>
              </a:spcBef>
              <a:spcAft>
                <a:spcPts val="200"/>
              </a:spcAft>
              <a:defRPr sz="1867">
                <a:latin typeface="+mn-lt"/>
                <a:ea typeface="Gill Sans" charset="0"/>
                <a:cs typeface="Gill Sans" charset="0"/>
              </a:defRPr>
            </a:lvl3pPr>
            <a:lvl4pPr>
              <a:lnSpc>
                <a:spcPts val="2400"/>
              </a:lnSpc>
              <a:spcBef>
                <a:spcPts val="0"/>
              </a:spcBef>
              <a:spcAft>
                <a:spcPts val="200"/>
              </a:spcAft>
              <a:defRPr sz="1867">
                <a:latin typeface="+mn-lt"/>
                <a:ea typeface="Gill Sans" charset="0"/>
                <a:cs typeface="Gill Sans" charset="0"/>
              </a:defRPr>
            </a:lvl4pPr>
            <a:lvl5pPr>
              <a:lnSpc>
                <a:spcPts val="2400"/>
              </a:lnSpc>
              <a:spcBef>
                <a:spcPts val="0"/>
              </a:spcBef>
              <a:spcAft>
                <a:spcPts val="200"/>
              </a:spcAft>
              <a:defRPr>
                <a:latin typeface="+mn-lt"/>
                <a:ea typeface="Gill Sans" charset="0"/>
                <a:cs typeface="Gill Sans"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494776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05DD8DD-F70D-144C-A82E-543DE422FEDF}"/>
              </a:ext>
            </a:extLst>
          </p:cNvPr>
          <p:cNvSpPr>
            <a:spLocks noChangeArrowheads="1"/>
          </p:cNvSpPr>
          <p:nvPr userDrawn="1"/>
        </p:nvSpPr>
        <p:spPr bwMode="auto">
          <a:xfrm>
            <a:off x="8496300" y="6308726"/>
            <a:ext cx="2844800" cy="333375"/>
          </a:xfrm>
          <a:prstGeom prst="rect">
            <a:avLst/>
          </a:prstGeom>
          <a:noFill/>
          <a:ln>
            <a:noFill/>
          </a:ln>
        </p:spPr>
        <p:txBody>
          <a:bodyPr/>
          <a:lstStyle/>
          <a:p>
            <a:pPr>
              <a:defRPr/>
            </a:pPr>
            <a:endParaRPr lang="de-DE" sz="1400"/>
          </a:p>
        </p:txBody>
      </p:sp>
      <p:sp>
        <p:nvSpPr>
          <p:cNvPr id="11" name="Line 14">
            <a:extLst>
              <a:ext uri="{FF2B5EF4-FFF2-40B4-BE49-F238E27FC236}">
                <a16:creationId xmlns:a16="http://schemas.microsoft.com/office/drawing/2014/main" id="{54ADBE14-E3A5-8D45-A0F1-93BA7F59CCFA}"/>
              </a:ext>
            </a:extLst>
          </p:cNvPr>
          <p:cNvSpPr>
            <a:spLocks noChangeShapeType="1"/>
          </p:cNvSpPr>
          <p:nvPr userDrawn="1"/>
        </p:nvSpPr>
        <p:spPr bwMode="auto">
          <a:xfrm>
            <a:off x="0" y="908050"/>
            <a:ext cx="12192000" cy="0"/>
          </a:xfrm>
          <a:prstGeom prst="line">
            <a:avLst/>
          </a:prstGeom>
          <a:noFill/>
          <a:ln w="12700">
            <a:solidFill>
              <a:srgbClr val="C0C0C0"/>
            </a:solidFill>
            <a:round/>
            <a:headEnd/>
            <a:tailEnd/>
          </a:ln>
          <a:effectLst/>
        </p:spPr>
        <p:txBody>
          <a:bodyPr/>
          <a:lstStyle/>
          <a:p>
            <a:endParaRPr lang="de-DE"/>
          </a:p>
        </p:txBody>
      </p:sp>
      <p:sp>
        <p:nvSpPr>
          <p:cNvPr id="12" name="Inhaltsplatzhalter 2">
            <a:extLst>
              <a:ext uri="{FF2B5EF4-FFF2-40B4-BE49-F238E27FC236}">
                <a16:creationId xmlns:a16="http://schemas.microsoft.com/office/drawing/2014/main" id="{22623EF5-E521-7F49-BCA2-6CC00E4050A9}"/>
              </a:ext>
            </a:extLst>
          </p:cNvPr>
          <p:cNvSpPr>
            <a:spLocks noGrp="1"/>
          </p:cNvSpPr>
          <p:nvPr>
            <p:ph idx="1"/>
          </p:nvPr>
        </p:nvSpPr>
        <p:spPr>
          <a:xfrm>
            <a:off x="609600" y="1196758"/>
            <a:ext cx="10972800" cy="492940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Rectangle 4">
            <a:extLst>
              <a:ext uri="{FF2B5EF4-FFF2-40B4-BE49-F238E27FC236}">
                <a16:creationId xmlns:a16="http://schemas.microsoft.com/office/drawing/2014/main" id="{B3337190-C5C8-2746-9E5F-57FE367AF184}"/>
              </a:ext>
            </a:extLst>
          </p:cNvPr>
          <p:cNvSpPr>
            <a:spLocks noGrp="1" noChangeArrowheads="1"/>
          </p:cNvSpPr>
          <p:nvPr>
            <p:ph type="dt" sz="half" idx="10"/>
          </p:nvPr>
        </p:nvSpPr>
        <p:spPr>
          <a:xfrm>
            <a:off x="609600" y="6245225"/>
            <a:ext cx="2844800" cy="476250"/>
          </a:xfrm>
          <a:prstGeom prst="rect">
            <a:avLst/>
          </a:prstGeom>
        </p:spPr>
        <p:txBody>
          <a:bodyPr/>
          <a:lstStyle>
            <a:lvl1pPr algn="ctr">
              <a:defRPr/>
            </a:lvl1pPr>
          </a:lstStyle>
          <a:p>
            <a:pPr>
              <a:defRPr/>
            </a:pPr>
            <a:r>
              <a:rPr lang="de-DE" dirty="0"/>
              <a:t>Autor bearbeiten</a:t>
            </a:r>
          </a:p>
          <a:p>
            <a:pPr>
              <a:defRPr/>
            </a:pPr>
            <a:endParaRPr lang="de-DE" dirty="0"/>
          </a:p>
        </p:txBody>
      </p:sp>
      <p:sp>
        <p:nvSpPr>
          <p:cNvPr id="17" name="Rectangle 5">
            <a:extLst>
              <a:ext uri="{FF2B5EF4-FFF2-40B4-BE49-F238E27FC236}">
                <a16:creationId xmlns:a16="http://schemas.microsoft.com/office/drawing/2014/main" id="{0A936D0D-98BE-0848-AB8C-764A6A30C0DA}"/>
              </a:ext>
            </a:extLst>
          </p:cNvPr>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Tree>
    <p:extLst>
      <p:ext uri="{BB962C8B-B14F-4D97-AF65-F5344CB8AC3E}">
        <p14:creationId xmlns:p14="http://schemas.microsoft.com/office/powerpoint/2010/main" val="106398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1916832"/>
            <a:ext cx="10363200" cy="1362075"/>
          </a:xfrm>
        </p:spPr>
        <p:txBody>
          <a:bodyPr anchor="t"/>
          <a:lstStyle>
            <a:lvl1pPr algn="l">
              <a:defRPr sz="4000" b="1" cap="all"/>
            </a:lvl1pPr>
          </a:lstStyle>
          <a:p>
            <a:r>
              <a:rPr lang="de-DE" dirty="0"/>
              <a:t>Titelmasterformat durch Klicken bearbeiten</a:t>
            </a:r>
          </a:p>
        </p:txBody>
      </p:sp>
      <p:sp>
        <p:nvSpPr>
          <p:cNvPr id="3" name="Textplatzhalter 2"/>
          <p:cNvSpPr>
            <a:spLocks noGrp="1"/>
          </p:cNvSpPr>
          <p:nvPr>
            <p:ph type="body" idx="1"/>
          </p:nvPr>
        </p:nvSpPr>
        <p:spPr>
          <a:xfrm>
            <a:off x="914400" y="3364493"/>
            <a:ext cx="10363200" cy="71257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Textmasterformate durch Klicken bearbeiten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lgn="ctr">
              <a:defRPr/>
            </a:lvl1pPr>
          </a:lstStyle>
          <a:p>
            <a:pPr>
              <a:defRPr/>
            </a:pPr>
            <a:r>
              <a:rPr lang="de-DE" dirty="0"/>
              <a:t>Autor bearbeiten</a:t>
            </a:r>
          </a:p>
        </p:txBody>
      </p:sp>
      <p:sp>
        <p:nvSpPr>
          <p:cNvPr id="5" name="Rectangle 5"/>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908720"/>
            <a:ext cx="10972800" cy="576262"/>
          </a:xfrm>
        </p:spPr>
        <p:txBody>
          <a:bodyPr/>
          <a:lstStyle/>
          <a:p>
            <a:r>
              <a:rPr lang="de-DE" dirty="0"/>
              <a:t>Titelmasterformat durch Klicken bearbeiten</a:t>
            </a:r>
          </a:p>
        </p:txBody>
      </p:sp>
      <p:sp>
        <p:nvSpPr>
          <p:cNvPr id="3" name="Inhaltsplatzhalter 2"/>
          <p:cNvSpPr>
            <a:spLocks noGrp="1"/>
          </p:cNvSpPr>
          <p:nvPr>
            <p:ph sz="half" idx="1"/>
          </p:nvPr>
        </p:nvSpPr>
        <p:spPr>
          <a:xfrm>
            <a:off x="609600" y="1604044"/>
            <a:ext cx="5384800" cy="45221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97600" y="1604044"/>
            <a:ext cx="5384800" cy="45221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lgn="r">
              <a:defRPr/>
            </a:lvl1pPr>
          </a:lstStyle>
          <a:p>
            <a:pPr algn="ctr">
              <a:defRPr/>
            </a:pPr>
            <a:r>
              <a:rPr lang="de-DE" dirty="0"/>
              <a:t>Autor bearbeiten</a:t>
            </a:r>
          </a:p>
        </p:txBody>
      </p:sp>
      <p:sp>
        <p:nvSpPr>
          <p:cNvPr id="6" name="Rectangle 5"/>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8543" y="731837"/>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988840"/>
            <a:ext cx="5386917" cy="8170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609600" y="2924943"/>
            <a:ext cx="5386917"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92310" y="1988840"/>
            <a:ext cx="5389033" cy="8170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6193368" y="2924943"/>
            <a:ext cx="5389033" cy="32012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lgn="r">
              <a:defRPr/>
            </a:lvl1pPr>
          </a:lstStyle>
          <a:p>
            <a:pPr algn="ctr">
              <a:defRPr/>
            </a:pPr>
            <a:r>
              <a:rPr lang="de-DE" dirty="0"/>
              <a:t>Autor bearbeiten</a:t>
            </a:r>
          </a:p>
        </p:txBody>
      </p:sp>
      <p:sp>
        <p:nvSpPr>
          <p:cNvPr id="8" name="Rectangle 5"/>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12486" y="908720"/>
            <a:ext cx="10972800" cy="576262"/>
          </a:xfrm>
        </p:spPr>
        <p:txBody>
          <a:bodyPr/>
          <a:lstStyle/>
          <a:p>
            <a:r>
              <a:rPr lang="de-DE" dirty="0"/>
              <a:t>Titelmasterformat durch Klicken bearbeiten</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lgn="r">
              <a:defRPr/>
            </a:lvl1pPr>
          </a:lstStyle>
          <a:p>
            <a:pPr algn="ctr">
              <a:defRPr/>
            </a:pPr>
            <a:r>
              <a:rPr lang="de-DE" dirty="0"/>
              <a:t>Autor bearbeiten</a:t>
            </a:r>
          </a:p>
        </p:txBody>
      </p:sp>
      <p:sp>
        <p:nvSpPr>
          <p:cNvPr id="4" name="Rectangle 5"/>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lgn="r">
              <a:defRPr/>
            </a:lvl1pPr>
          </a:lstStyle>
          <a:p>
            <a:pPr algn="ctr">
              <a:defRPr/>
            </a:pPr>
            <a:r>
              <a:rPr lang="de-DE" dirty="0"/>
              <a:t>Autor bearbeiten</a:t>
            </a:r>
          </a:p>
        </p:txBody>
      </p:sp>
      <p:sp>
        <p:nvSpPr>
          <p:cNvPr id="3" name="Rectangle 5"/>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41770" y="980728"/>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980728"/>
            <a:ext cx="6815667" cy="51454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609601" y="2261839"/>
            <a:ext cx="4011084" cy="3864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lgn="ctr">
              <a:defRPr/>
            </a:lvl1pPr>
          </a:lstStyle>
          <a:p>
            <a:pPr>
              <a:defRPr/>
            </a:pPr>
            <a:r>
              <a:rPr lang="de-DE" dirty="0"/>
              <a:t>Autor bearbeiten</a:t>
            </a:r>
          </a:p>
          <a:p>
            <a:pPr>
              <a:defRPr/>
            </a:pPr>
            <a:endParaRPr lang="de-DE" dirty="0"/>
          </a:p>
        </p:txBody>
      </p:sp>
      <p:sp>
        <p:nvSpPr>
          <p:cNvPr id="6" name="Rectangle 5"/>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900360"/>
            <a:ext cx="10972800" cy="576262"/>
          </a:xfrm>
        </p:spPr>
        <p:txBody>
          <a:bodyPr/>
          <a:lstStyle/>
          <a:p>
            <a:r>
              <a:rPr lang="de-DE" dirty="0"/>
              <a:t>Titelmasterformat durch Klicken bearbeiten</a:t>
            </a:r>
          </a:p>
        </p:txBody>
      </p:sp>
      <p:sp>
        <p:nvSpPr>
          <p:cNvPr id="3" name="Tabellenplatzhalter 2"/>
          <p:cNvSpPr>
            <a:spLocks noGrp="1"/>
          </p:cNvSpPr>
          <p:nvPr>
            <p:ph type="tbl" idx="1"/>
          </p:nvPr>
        </p:nvSpPr>
        <p:spPr>
          <a:xfrm>
            <a:off x="609600" y="1628800"/>
            <a:ext cx="10972800" cy="4497363"/>
          </a:xfrm>
        </p:spPr>
        <p:txBody>
          <a:bodyPr/>
          <a:lstStyle/>
          <a:p>
            <a:pPr lvl="0"/>
            <a:endParaRPr lang="de-DE" noProof="0" dirty="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lgn="ctr">
              <a:defRPr/>
            </a:lvl1pPr>
          </a:lstStyle>
          <a:p>
            <a:pPr>
              <a:defRPr/>
            </a:pPr>
            <a:r>
              <a:rPr lang="de-DE" dirty="0"/>
              <a:t>Autor bearbeiten</a:t>
            </a:r>
          </a:p>
        </p:txBody>
      </p:sp>
      <p:sp>
        <p:nvSpPr>
          <p:cNvPr id="5" name="Rectangle 5"/>
          <p:cNvSpPr>
            <a:spLocks noGrp="1" noChangeArrowheads="1"/>
          </p:cNvSpPr>
          <p:nvPr>
            <p:ph type="ftr" sz="quarter" idx="11"/>
          </p:nvPr>
        </p:nvSpPr>
        <p:spPr>
          <a:xfrm>
            <a:off x="4165601" y="6245225"/>
            <a:ext cx="4425951" cy="476250"/>
          </a:xfrm>
          <a:prstGeom prst="rect">
            <a:avLst/>
          </a:prstGeom>
          <a:ln/>
        </p:spPr>
        <p:txBody>
          <a:bodyPr/>
          <a:lstStyle>
            <a:lvl1pPr>
              <a:defRPr/>
            </a:lvl1pPr>
          </a:lstStyle>
          <a:p>
            <a:pPr>
              <a:defRPr/>
            </a:pPr>
            <a:r>
              <a:rPr lang="de-DE" dirty="0"/>
              <a:t>Veranstaltung bearbeiten</a:t>
            </a:r>
          </a:p>
        </p:txBody>
      </p:sp>
      <p:sp>
        <p:nvSpPr>
          <p:cNvPr id="6" name="Textfeld 5">
            <a:extLst>
              <a:ext uri="{FF2B5EF4-FFF2-40B4-BE49-F238E27FC236}">
                <a16:creationId xmlns:a16="http://schemas.microsoft.com/office/drawing/2014/main" id="{20422A88-0780-444F-B580-ABE312C8EF58}"/>
              </a:ext>
            </a:extLst>
          </p:cNvPr>
          <p:cNvSpPr txBox="1"/>
          <p:nvPr userDrawn="1"/>
        </p:nvSpPr>
        <p:spPr>
          <a:xfrm>
            <a:off x="1597572" y="6547945"/>
            <a:ext cx="184731" cy="369332"/>
          </a:xfrm>
          <a:prstGeom prst="rect">
            <a:avLst/>
          </a:prstGeom>
          <a:noFill/>
        </p:spPr>
        <p:txBody>
          <a:bodyPr wrap="none" rtlCol="0">
            <a:spAutoFit/>
          </a:bodyPr>
          <a:lstStyle/>
          <a:p>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052513"/>
            <a:ext cx="10972800"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27" name="Rectangle 3"/>
          <p:cNvSpPr>
            <a:spLocks noGrp="1" noChangeArrowheads="1"/>
          </p:cNvSpPr>
          <p:nvPr>
            <p:ph type="body" idx="1"/>
          </p:nvPr>
        </p:nvSpPr>
        <p:spPr bwMode="auto">
          <a:xfrm>
            <a:off x="609600" y="1916113"/>
            <a:ext cx="10972800" cy="421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0" name="Rectangle 9"/>
          <p:cNvSpPr>
            <a:spLocks noChangeArrowheads="1"/>
          </p:cNvSpPr>
          <p:nvPr userDrawn="1"/>
        </p:nvSpPr>
        <p:spPr bwMode="auto">
          <a:xfrm>
            <a:off x="8496300" y="6245225"/>
            <a:ext cx="2844800" cy="476249"/>
          </a:xfrm>
          <a:prstGeom prst="rect">
            <a:avLst/>
          </a:prstGeom>
          <a:noFill/>
          <a:ln>
            <a:noFill/>
          </a:ln>
        </p:spPr>
        <p:txBody>
          <a:bodyPr/>
          <a:lstStyle/>
          <a:p>
            <a:pPr>
              <a:defRPr/>
            </a:pPr>
            <a:endParaRPr lang="de-DE" sz="14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39" name="Line 15"/>
          <p:cNvSpPr>
            <a:spLocks noChangeShapeType="1"/>
          </p:cNvSpPr>
          <p:nvPr userDrawn="1"/>
        </p:nvSpPr>
        <p:spPr bwMode="auto">
          <a:xfrm>
            <a:off x="0" y="908050"/>
            <a:ext cx="12192000" cy="0"/>
          </a:xfrm>
          <a:prstGeom prst="line">
            <a:avLst/>
          </a:prstGeom>
          <a:noFill/>
          <a:ln w="12700">
            <a:solidFill>
              <a:srgbClr val="C0C0C0"/>
            </a:solidFill>
            <a:round/>
            <a:headEnd/>
            <a:tailEnd/>
          </a:ln>
          <a:effectLst/>
        </p:spPr>
        <p:txBody>
          <a:bodyPr/>
          <a:lstStyle/>
          <a:p>
            <a:endParaRPr lang="de-DE">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Grafik 2">
            <a:extLst>
              <a:ext uri="{FF2B5EF4-FFF2-40B4-BE49-F238E27FC236}">
                <a16:creationId xmlns:a16="http://schemas.microsoft.com/office/drawing/2014/main" id="{D2BA9AD4-CBDA-AB4E-99AB-70D7C3733B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8696" y="-257968"/>
            <a:ext cx="3035300" cy="1612900"/>
          </a:xfrm>
          <a:prstGeom prst="rect">
            <a:avLst/>
          </a:prstGeom>
        </p:spPr>
      </p:pic>
      <p:sp>
        <p:nvSpPr>
          <p:cNvPr id="14" name="Rectangle 4">
            <a:extLst>
              <a:ext uri="{FF2B5EF4-FFF2-40B4-BE49-F238E27FC236}">
                <a16:creationId xmlns:a16="http://schemas.microsoft.com/office/drawing/2014/main" id="{736BCFE9-D618-B34C-AC8A-C95198B4FB4C}"/>
              </a:ext>
            </a:extLst>
          </p:cNvPr>
          <p:cNvSpPr>
            <a:spLocks noGrp="1" noChangeArrowheads="1"/>
          </p:cNvSpPr>
          <p:nvPr>
            <p:ph type="dt" sz="half" idx="2"/>
          </p:nvPr>
        </p:nvSpPr>
        <p:spPr>
          <a:xfrm>
            <a:off x="609600" y="6245225"/>
            <a:ext cx="2844800" cy="476250"/>
          </a:xfrm>
          <a:prstGeom prst="rect">
            <a:avLst/>
          </a:prstGeom>
          <a:ln/>
        </p:spPr>
        <p:txBody>
          <a:bodyPr/>
          <a:lstStyle>
            <a:lvl1pPr algn="ctr">
              <a:defRPr>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de-DE"/>
              <a:t>Autor bearbeiten</a:t>
            </a:r>
          </a:p>
          <a:p>
            <a:pPr>
              <a:defRPr/>
            </a:pPr>
            <a:endParaRPr lang="de-DE" dirty="0"/>
          </a:p>
        </p:txBody>
      </p:sp>
      <p:pic>
        <p:nvPicPr>
          <p:cNvPr id="4" name="Grafik 3">
            <a:extLst>
              <a:ext uri="{FF2B5EF4-FFF2-40B4-BE49-F238E27FC236}">
                <a16:creationId xmlns:a16="http://schemas.microsoft.com/office/drawing/2014/main" id="{129FFAB9-B8EE-0C42-99B7-7BD8FCA783E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8918727" y="202917"/>
            <a:ext cx="3173629" cy="586071"/>
          </a:xfrm>
          <a:prstGeom prst="rect">
            <a:avLst/>
          </a:prstGeom>
        </p:spPr>
      </p:pic>
      <p:sp>
        <p:nvSpPr>
          <p:cNvPr id="17" name="Rectangle 5">
            <a:extLst>
              <a:ext uri="{FF2B5EF4-FFF2-40B4-BE49-F238E27FC236}">
                <a16:creationId xmlns:a16="http://schemas.microsoft.com/office/drawing/2014/main" id="{765343FF-7307-5444-A531-F984ECC6858C}"/>
              </a:ext>
            </a:extLst>
          </p:cNvPr>
          <p:cNvSpPr>
            <a:spLocks noGrp="1" noChangeArrowheads="1"/>
          </p:cNvSpPr>
          <p:nvPr>
            <p:ph type="ftr" sz="quarter" idx="3"/>
          </p:nvPr>
        </p:nvSpPr>
        <p:spPr>
          <a:xfrm>
            <a:off x="4165601" y="6245225"/>
            <a:ext cx="4425951" cy="476250"/>
          </a:xfrm>
          <a:prstGeom prst="rect">
            <a:avLst/>
          </a:prstGeom>
          <a:ln/>
        </p:spPr>
        <p:txBody>
          <a:bodyPr/>
          <a:lstStyle>
            <a:lvl1pPr algn="ctr">
              <a:defRPr>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de-DE"/>
              <a:t>Veranstaltung bearbeiten</a:t>
            </a:r>
            <a:endParaRPr lang="de-DE" dirty="0"/>
          </a:p>
        </p:txBody>
      </p:sp>
      <p:sp>
        <p:nvSpPr>
          <p:cNvPr id="2" name="Textfeld 1">
            <a:extLst>
              <a:ext uri="{FF2B5EF4-FFF2-40B4-BE49-F238E27FC236}">
                <a16:creationId xmlns:a16="http://schemas.microsoft.com/office/drawing/2014/main" id="{C8CA465B-0F65-4C4B-A7A1-F02F223746A2}"/>
              </a:ext>
            </a:extLst>
          </p:cNvPr>
          <p:cNvSpPr txBox="1"/>
          <p:nvPr userDrawn="1"/>
        </p:nvSpPr>
        <p:spPr>
          <a:xfrm>
            <a:off x="8904312" y="6352544"/>
            <a:ext cx="2678088" cy="261610"/>
          </a:xfrm>
          <a:prstGeom prst="rect">
            <a:avLst/>
          </a:prstGeom>
          <a:noFill/>
        </p:spPr>
        <p:txBody>
          <a:bodyPr wrap="square" rtlCol="0">
            <a:spAutoFit/>
          </a:bodyPr>
          <a:lstStyle/>
          <a:p>
            <a:pPr algn="ctr"/>
            <a:r>
              <a:rPr lang="de-DE" sz="1100" dirty="0" err="1">
                <a:solidFill>
                  <a:srgbClr val="06508C"/>
                </a:solidFill>
                <a:latin typeface="Helvetica Neue" panose="02000503000000020004" pitchFamily="2" charset="0"/>
                <a:ea typeface="Helvetica Neue" panose="02000503000000020004" pitchFamily="2" charset="0"/>
                <a:cs typeface="Helvetica Neue" panose="02000503000000020004" pitchFamily="2" charset="0"/>
              </a:rPr>
              <a:t>Cognitive</a:t>
            </a:r>
            <a:r>
              <a:rPr lang="de-DE" sz="1100" dirty="0">
                <a:solidFill>
                  <a:srgbClr val="06508C"/>
                </a:solidFill>
                <a:latin typeface="Helvetica Neue" panose="02000503000000020004" pitchFamily="2" charset="0"/>
                <a:ea typeface="Helvetica Neue" panose="02000503000000020004" pitchFamily="2" charset="0"/>
                <a:cs typeface="Helvetica Neue" panose="02000503000000020004" pitchFamily="2" charset="0"/>
              </a:rPr>
              <a:t> </a:t>
            </a:r>
            <a:r>
              <a:rPr lang="de-DE" sz="1100" dirty="0" err="1">
                <a:solidFill>
                  <a:srgbClr val="06508C"/>
                </a:solidFill>
                <a:latin typeface="Helvetica Neue" panose="02000503000000020004" pitchFamily="2" charset="0"/>
                <a:ea typeface="Helvetica Neue" panose="02000503000000020004" pitchFamily="2" charset="0"/>
                <a:cs typeface="Helvetica Neue" panose="02000503000000020004" pitchFamily="2" charset="0"/>
              </a:rPr>
              <a:t>Aid</a:t>
            </a:r>
            <a:r>
              <a:rPr lang="de-DE" sz="1100" dirty="0">
                <a:solidFill>
                  <a:srgbClr val="06508C"/>
                </a:solidFill>
                <a:latin typeface="Helvetica Neue" panose="02000503000000020004" pitchFamily="2" charset="0"/>
                <a:ea typeface="Helvetica Neue" panose="02000503000000020004" pitchFamily="2" charset="0"/>
                <a:cs typeface="Helvetica Neue" panose="02000503000000020004" pitchFamily="2" charset="0"/>
              </a:rPr>
              <a:t> Working Group</a:t>
            </a:r>
          </a:p>
        </p:txBody>
      </p:sp>
      <p:pic>
        <p:nvPicPr>
          <p:cNvPr id="8" name="Grafik 7" descr="Ein Bild, das Zeichnung enthält.&#10;&#10;Automatisch generierte Beschreibung">
            <a:extLst>
              <a:ext uri="{FF2B5EF4-FFF2-40B4-BE49-F238E27FC236}">
                <a16:creationId xmlns:a16="http://schemas.microsoft.com/office/drawing/2014/main" id="{0B72C742-BC2E-F04D-A96D-386EFAB9300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26821" y="158119"/>
            <a:ext cx="2367992" cy="67566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6" r:id="rId2"/>
    <p:sldLayoutId id="2147483662" r:id="rId3"/>
    <p:sldLayoutId id="2147483661" r:id="rId4"/>
    <p:sldLayoutId id="2147483660" r:id="rId5"/>
    <p:sldLayoutId id="2147483659" r:id="rId6"/>
    <p:sldLayoutId id="2147483658" r:id="rId7"/>
    <p:sldLayoutId id="2147483657" r:id="rId8"/>
    <p:sldLayoutId id="2147483653" r:id="rId9"/>
    <p:sldLayoutId id="2147483664" r:id="rId10"/>
    <p:sldLayoutId id="2147483668" r:id="rId11"/>
  </p:sldLayoutIdLst>
  <p:hf sldNum="0" hdr="0"/>
  <p:txStyles>
    <p:titleStyle>
      <a:lvl1pPr algn="ctr" rtl="0" eaLnBrk="0" fontAlgn="base" hangingPunct="0">
        <a:spcBef>
          <a:spcPct val="0"/>
        </a:spcBef>
        <a:spcAft>
          <a:spcPct val="0"/>
        </a:spcAft>
        <a:defRPr sz="3200" b="1">
          <a:solidFill>
            <a:srgbClr val="06508C"/>
          </a:solidFill>
          <a:latin typeface="Helvetica Neue" panose="02000503000000020004" pitchFamily="2" charset="0"/>
          <a:ea typeface="Helvetica Neue" panose="02000503000000020004" pitchFamily="2" charset="0"/>
          <a:cs typeface="Helvetica Neue" panose="02000503000000020004" pitchFamily="2" charset="0"/>
        </a:defRPr>
      </a:lvl1pPr>
      <a:lvl2pPr algn="ctr" rtl="0" eaLnBrk="0" fontAlgn="base" hangingPunct="0">
        <a:spcBef>
          <a:spcPct val="0"/>
        </a:spcBef>
        <a:spcAft>
          <a:spcPct val="0"/>
        </a:spcAft>
        <a:defRPr sz="3200" b="1">
          <a:solidFill>
            <a:srgbClr val="008BEA"/>
          </a:solidFill>
          <a:latin typeface="Arial" charset="0"/>
        </a:defRPr>
      </a:lvl2pPr>
      <a:lvl3pPr algn="ctr" rtl="0" eaLnBrk="0" fontAlgn="base" hangingPunct="0">
        <a:spcBef>
          <a:spcPct val="0"/>
        </a:spcBef>
        <a:spcAft>
          <a:spcPct val="0"/>
        </a:spcAft>
        <a:defRPr sz="3200" b="1">
          <a:solidFill>
            <a:srgbClr val="008BEA"/>
          </a:solidFill>
          <a:latin typeface="Arial" charset="0"/>
        </a:defRPr>
      </a:lvl3pPr>
      <a:lvl4pPr algn="ctr" rtl="0" eaLnBrk="0" fontAlgn="base" hangingPunct="0">
        <a:spcBef>
          <a:spcPct val="0"/>
        </a:spcBef>
        <a:spcAft>
          <a:spcPct val="0"/>
        </a:spcAft>
        <a:defRPr sz="3200" b="1">
          <a:solidFill>
            <a:srgbClr val="008BEA"/>
          </a:solidFill>
          <a:latin typeface="Arial" charset="0"/>
        </a:defRPr>
      </a:lvl4pPr>
      <a:lvl5pPr algn="ctr" rtl="0" eaLnBrk="0" fontAlgn="base" hangingPunct="0">
        <a:spcBef>
          <a:spcPct val="0"/>
        </a:spcBef>
        <a:spcAft>
          <a:spcPct val="0"/>
        </a:spcAft>
        <a:defRPr sz="3200" b="1">
          <a:solidFill>
            <a:srgbClr val="008BEA"/>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06508C"/>
        </a:buClr>
        <a:buFont typeface="Arial" panose="020B0604020202020204" pitchFamily="34" charset="0"/>
        <a:buChar char="•"/>
        <a:defRPr sz="2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l" rtl="0" eaLnBrk="0" fontAlgn="base" hangingPunct="0">
        <a:spcBef>
          <a:spcPct val="20000"/>
        </a:spcBef>
        <a:spcAft>
          <a:spcPct val="0"/>
        </a:spcAft>
        <a:buClr>
          <a:srgbClr val="06508C"/>
        </a:buClr>
        <a:buFont typeface="Arial" panose="020B0604020202020204" pitchFamily="34" charset="0"/>
        <a:buChar char="•"/>
        <a:defRPr>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rtl="0" eaLnBrk="0" fontAlgn="base" hangingPunct="0">
        <a:spcBef>
          <a:spcPct val="20000"/>
        </a:spcBef>
        <a:spcAft>
          <a:spcPct val="0"/>
        </a:spcAft>
        <a:buClr>
          <a:srgbClr val="06508C"/>
        </a:buClr>
        <a:buFont typeface="Arial" panose="020B0604020202020204" pitchFamily="34" charset="0"/>
        <a:buChar char="•"/>
        <a:defRPr>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rtl="0" eaLnBrk="0" fontAlgn="base" hangingPunct="0">
        <a:spcBef>
          <a:spcPct val="20000"/>
        </a:spcBef>
        <a:spcAft>
          <a:spcPct val="0"/>
        </a:spcAft>
        <a:buClr>
          <a:srgbClr val="06508C"/>
        </a:buClr>
        <a:buFont typeface="Arial" panose="020B0604020202020204" pitchFamily="34" charset="0"/>
        <a:buChar char="•"/>
        <a:defRPr>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rtl="0" eaLnBrk="0" fontAlgn="base" hangingPunct="0">
        <a:spcBef>
          <a:spcPct val="20000"/>
        </a:spcBef>
        <a:spcAft>
          <a:spcPct val="0"/>
        </a:spcAft>
        <a:buClr>
          <a:srgbClr val="06508C"/>
        </a:buClr>
        <a:buFont typeface="Arial" panose="020B0604020202020204" pitchFamily="34" charset="0"/>
        <a:buChar char="•"/>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rtl="0" fontAlgn="base">
        <a:spcBef>
          <a:spcPct val="20000"/>
        </a:spcBef>
        <a:spcAft>
          <a:spcPct val="0"/>
        </a:spcAft>
        <a:buClr>
          <a:srgbClr val="0066FF"/>
        </a:buClr>
        <a:buChar char="-"/>
        <a:defRPr sz="2000">
          <a:solidFill>
            <a:schemeClr val="tx1"/>
          </a:solidFill>
          <a:latin typeface="+mn-lt"/>
        </a:defRPr>
      </a:lvl6pPr>
      <a:lvl7pPr marL="2971800" indent="-228600" algn="l" rtl="0" fontAlgn="base">
        <a:spcBef>
          <a:spcPct val="20000"/>
        </a:spcBef>
        <a:spcAft>
          <a:spcPct val="0"/>
        </a:spcAft>
        <a:buClr>
          <a:srgbClr val="0066FF"/>
        </a:buClr>
        <a:buChar char="-"/>
        <a:defRPr sz="2000">
          <a:solidFill>
            <a:schemeClr val="tx1"/>
          </a:solidFill>
          <a:latin typeface="+mn-lt"/>
        </a:defRPr>
      </a:lvl7pPr>
      <a:lvl8pPr marL="3429000" indent="-228600" algn="l" rtl="0" fontAlgn="base">
        <a:spcBef>
          <a:spcPct val="20000"/>
        </a:spcBef>
        <a:spcAft>
          <a:spcPct val="0"/>
        </a:spcAft>
        <a:buClr>
          <a:srgbClr val="0066FF"/>
        </a:buClr>
        <a:buChar char="-"/>
        <a:defRPr sz="2000">
          <a:solidFill>
            <a:schemeClr val="tx1"/>
          </a:solidFill>
          <a:latin typeface="+mn-lt"/>
        </a:defRPr>
      </a:lvl8pPr>
      <a:lvl9pPr marL="3886200" indent="-228600" algn="l" rtl="0" fontAlgn="base">
        <a:spcBef>
          <a:spcPct val="20000"/>
        </a:spcBef>
        <a:spcAft>
          <a:spcPct val="0"/>
        </a:spcAft>
        <a:buClr>
          <a:srgbClr val="0066FF"/>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7140095-C62D-D54D-B469-E60EC2C4B9FD}"/>
              </a:ext>
            </a:extLst>
          </p:cNvPr>
          <p:cNvSpPr>
            <a:spLocks noGrp="1"/>
          </p:cNvSpPr>
          <p:nvPr>
            <p:ph type="ctrTitle"/>
          </p:nvPr>
        </p:nvSpPr>
        <p:spPr/>
        <p:txBody>
          <a:bodyPr/>
          <a:lstStyle/>
          <a:p>
            <a:r>
              <a:rPr lang="de-DE" dirty="0"/>
              <a:t>Elektronische Gedächtnis- und Entscheidungshilfe für Notfälle in der Anästhesiologie: </a:t>
            </a:r>
            <a:r>
              <a:rPr lang="de-DE" dirty="0" err="1"/>
              <a:t>eGENA</a:t>
            </a:r>
            <a:endParaRPr lang="de-DE" dirty="0"/>
          </a:p>
        </p:txBody>
      </p:sp>
      <p:sp>
        <p:nvSpPr>
          <p:cNvPr id="7" name="Untertitel 6">
            <a:extLst>
              <a:ext uri="{FF2B5EF4-FFF2-40B4-BE49-F238E27FC236}">
                <a16:creationId xmlns:a16="http://schemas.microsoft.com/office/drawing/2014/main" id="{633F0565-8CDD-614D-AD1A-1B0A894E806B}"/>
              </a:ext>
            </a:extLst>
          </p:cNvPr>
          <p:cNvSpPr>
            <a:spLocks noGrp="1"/>
          </p:cNvSpPr>
          <p:nvPr>
            <p:ph type="subTitle" idx="1"/>
          </p:nvPr>
        </p:nvSpPr>
        <p:spPr/>
        <p:txBody>
          <a:bodyPr/>
          <a:lstStyle/>
          <a:p>
            <a:r>
              <a:rPr lang="de-DE" dirty="0"/>
              <a:t>Der Einsatz von </a:t>
            </a:r>
          </a:p>
          <a:p>
            <a:r>
              <a:rPr lang="de-DE" dirty="0"/>
              <a:t>"Gedächtnis- und Entscheidungshilfen" </a:t>
            </a:r>
          </a:p>
          <a:p>
            <a:r>
              <a:rPr lang="de-DE" dirty="0"/>
              <a:t>in der Anästhesiologie</a:t>
            </a:r>
          </a:p>
        </p:txBody>
      </p:sp>
    </p:spTree>
    <p:extLst>
      <p:ext uri="{BB962C8B-B14F-4D97-AF65-F5344CB8AC3E}">
        <p14:creationId xmlns:p14="http://schemas.microsoft.com/office/powerpoint/2010/main" val="25442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F1FFB19E-F618-F240-B8BA-5DF7A5DA4AF3}"/>
              </a:ext>
            </a:extLst>
          </p:cNvPr>
          <p:cNvSpPr>
            <a:spLocks noGrp="1"/>
          </p:cNvSpPr>
          <p:nvPr>
            <p:ph idx="1"/>
          </p:nvPr>
        </p:nvSpPr>
        <p:spPr>
          <a:xfrm>
            <a:off x="335360" y="1700810"/>
            <a:ext cx="11521280" cy="4512500"/>
          </a:xfrm>
        </p:spPr>
        <p:txBody>
          <a:bodyPr/>
          <a:lstStyle/>
          <a:p>
            <a:pPr marL="0" indent="0">
              <a:buNone/>
            </a:pPr>
            <a:r>
              <a:rPr lang="de-DE" b="1" dirty="0"/>
              <a:t>… zeigen folgende Eigenschaften: </a:t>
            </a:r>
          </a:p>
          <a:p>
            <a:r>
              <a:rPr lang="de-DE" sz="2133" dirty="0"/>
              <a:t>Sie enthalten Faktoren, die bekannt sind</a:t>
            </a:r>
          </a:p>
          <a:p>
            <a:r>
              <a:rPr lang="de-DE" sz="2133" dirty="0"/>
              <a:t>Die Wechselwirkung zwischen den Faktoren sind verständlich und beherrschbar</a:t>
            </a:r>
          </a:p>
          <a:p>
            <a:r>
              <a:rPr lang="de-DE" sz="2133" dirty="0"/>
              <a:t>Sind verstehbar, da sie häufig von Menschen entworfen und gebaut sind</a:t>
            </a:r>
          </a:p>
          <a:p>
            <a:r>
              <a:rPr lang="de-DE" sz="2133" dirty="0"/>
              <a:t>Sie können im Detail beschrieben werden </a:t>
            </a:r>
            <a:r>
              <a:rPr lang="de-DE" sz="1467" dirty="0"/>
              <a:t>(„spezifizierbar“)</a:t>
            </a:r>
          </a:p>
          <a:p>
            <a:r>
              <a:rPr lang="de-DE" sz="2133" dirty="0"/>
              <a:t>Handlungsabfolgen können verpflichtend festgelegt werden </a:t>
            </a:r>
            <a:r>
              <a:rPr lang="de-DE" sz="1467" dirty="0"/>
              <a:t>(„</a:t>
            </a:r>
            <a:r>
              <a:rPr lang="de-DE" sz="1467" dirty="0" err="1"/>
              <a:t>normierbar</a:t>
            </a:r>
            <a:r>
              <a:rPr lang="de-DE" sz="1467" dirty="0"/>
              <a:t>“)</a:t>
            </a:r>
          </a:p>
          <a:p>
            <a:r>
              <a:rPr lang="de-DE" sz="2133" dirty="0"/>
              <a:t>Die genaue Handlungsabfolge lässt sich mittels Checkliste überprüfen</a:t>
            </a:r>
          </a:p>
          <a:p>
            <a:r>
              <a:rPr lang="de-DE" sz="2133" i="1" dirty="0"/>
              <a:t>Beispiel eines Problems:</a:t>
            </a:r>
            <a:r>
              <a:rPr lang="de-DE" sz="2133" dirty="0"/>
              <a:t> Triebwerksausfall bei einem Flugzeug</a:t>
            </a:r>
          </a:p>
          <a:p>
            <a:endParaRPr lang="de-DE" sz="2133" dirty="0"/>
          </a:p>
        </p:txBody>
      </p:sp>
      <p:sp>
        <p:nvSpPr>
          <p:cNvPr id="9" name="Titel 3">
            <a:extLst>
              <a:ext uri="{FF2B5EF4-FFF2-40B4-BE49-F238E27FC236}">
                <a16:creationId xmlns:a16="http://schemas.microsoft.com/office/drawing/2014/main" id="{37E7D7F2-40DC-5848-9E60-5BBC2DAB2C66}"/>
              </a:ext>
            </a:extLst>
          </p:cNvPr>
          <p:cNvSpPr txBox="1">
            <a:spLocks/>
          </p:cNvSpPr>
          <p:nvPr/>
        </p:nvSpPr>
        <p:spPr bwMode="auto">
          <a:xfrm>
            <a:off x="1765994" y="615416"/>
            <a:ext cx="86600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buClr>
                <a:schemeClr val="folHlink"/>
              </a:buClr>
              <a:buSzPct val="80000"/>
              <a:buFont typeface="Wingdings" pitchFamily="2" charset="2"/>
              <a:defRPr sz="2400" b="1">
                <a:solidFill>
                  <a:srgbClr val="000099"/>
                </a:solidFill>
                <a:latin typeface="+mj-lt"/>
                <a:ea typeface="+mj-ea"/>
                <a:cs typeface="+mj-cs"/>
              </a:defRPr>
            </a:lvl1pPr>
            <a:lvl2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2pPr>
            <a:lvl3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3pPr>
            <a:lvl4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4pPr>
            <a:lvl5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5pPr>
            <a:lvl6pPr marL="3429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6pPr>
            <a:lvl7pPr marL="6858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7pPr>
            <a:lvl8pPr marL="10287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8pPr>
            <a:lvl9pPr marL="13716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9pPr>
          </a:lstStyle>
          <a:p>
            <a:r>
              <a:rPr lang="de-DE" sz="3200" kern="0" dirty="0">
                <a:solidFill>
                  <a:srgbClr val="06508C"/>
                </a:solidFill>
              </a:rPr>
              <a:t>Komplizierte Systeme …</a:t>
            </a:r>
          </a:p>
        </p:txBody>
      </p:sp>
    </p:spTree>
    <p:extLst>
      <p:ext uri="{BB962C8B-B14F-4D97-AF65-F5344CB8AC3E}">
        <p14:creationId xmlns:p14="http://schemas.microsoft.com/office/powerpoint/2010/main" val="18298959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F1FFB19E-F618-F240-B8BA-5DF7A5DA4AF3}"/>
              </a:ext>
            </a:extLst>
          </p:cNvPr>
          <p:cNvSpPr>
            <a:spLocks noGrp="1"/>
          </p:cNvSpPr>
          <p:nvPr>
            <p:ph idx="1"/>
          </p:nvPr>
        </p:nvSpPr>
        <p:spPr/>
        <p:txBody>
          <a:bodyPr/>
          <a:lstStyle/>
          <a:p>
            <a:pPr marL="0" indent="0">
              <a:buNone/>
            </a:pPr>
            <a:r>
              <a:rPr lang="de-DE" b="1" dirty="0"/>
              <a:t>… zeigen folgende Eigenschaften: </a:t>
            </a:r>
          </a:p>
          <a:p>
            <a:r>
              <a:rPr lang="de-DE" sz="2133" dirty="0"/>
              <a:t>Sie enthalten viele unbekannten Faktoren</a:t>
            </a:r>
          </a:p>
          <a:p>
            <a:r>
              <a:rPr lang="de-DE" sz="2133" dirty="0"/>
              <a:t>Die Elemente können sich gegenseitig beeinflussen: positiv, negativ, mit zeitlicher Latenz</a:t>
            </a:r>
          </a:p>
          <a:p>
            <a:r>
              <a:rPr lang="de-DE" sz="2133" dirty="0"/>
              <a:t>Ihr Verhalten ist nur bedingt vorhersagbar: Sie sind immer für eine Überraschung gut</a:t>
            </a:r>
          </a:p>
          <a:p>
            <a:r>
              <a:rPr lang="de-DE" sz="2133" dirty="0"/>
              <a:t>Sie lassen sich nicht genau beschreiben </a:t>
            </a:r>
            <a:r>
              <a:rPr lang="de-DE" sz="1467" dirty="0"/>
              <a:t>(„nicht spezifizierbar“)</a:t>
            </a:r>
          </a:p>
          <a:p>
            <a:r>
              <a:rPr lang="de-DE" sz="2133" dirty="0"/>
              <a:t>Handlungsabfolgen müssen der Situation angepasst werden und lassen sich nicht mittels Checkliste festlegen </a:t>
            </a:r>
            <a:r>
              <a:rPr lang="de-DE" sz="1467" dirty="0"/>
              <a:t>(„nicht </a:t>
            </a:r>
            <a:r>
              <a:rPr lang="de-DE" sz="1467" dirty="0" err="1"/>
              <a:t>normierbar</a:t>
            </a:r>
            <a:r>
              <a:rPr lang="de-DE" sz="1467" dirty="0"/>
              <a:t>“)</a:t>
            </a:r>
            <a:endParaRPr lang="de-DE" sz="2133" dirty="0"/>
          </a:p>
          <a:p>
            <a:r>
              <a:rPr lang="de-DE" sz="2133" i="1" dirty="0"/>
              <a:t>Beispiel eines Problems: </a:t>
            </a:r>
            <a:r>
              <a:rPr lang="de-DE" sz="2133" dirty="0"/>
              <a:t>Sättigungsabfall beim Menschen</a:t>
            </a:r>
          </a:p>
          <a:p>
            <a:endParaRPr lang="de-DE" dirty="0"/>
          </a:p>
        </p:txBody>
      </p:sp>
      <p:sp>
        <p:nvSpPr>
          <p:cNvPr id="9" name="Titel 3">
            <a:extLst>
              <a:ext uri="{FF2B5EF4-FFF2-40B4-BE49-F238E27FC236}">
                <a16:creationId xmlns:a16="http://schemas.microsoft.com/office/drawing/2014/main" id="{37E7D7F2-40DC-5848-9E60-5BBC2DAB2C66}"/>
              </a:ext>
            </a:extLst>
          </p:cNvPr>
          <p:cNvSpPr txBox="1">
            <a:spLocks/>
          </p:cNvSpPr>
          <p:nvPr/>
        </p:nvSpPr>
        <p:spPr bwMode="auto">
          <a:xfrm>
            <a:off x="1765994" y="620688"/>
            <a:ext cx="86600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buClr>
                <a:schemeClr val="folHlink"/>
              </a:buClr>
              <a:buSzPct val="80000"/>
              <a:buFont typeface="Wingdings" pitchFamily="2" charset="2"/>
              <a:defRPr sz="2400" b="1">
                <a:solidFill>
                  <a:srgbClr val="000099"/>
                </a:solidFill>
                <a:latin typeface="+mj-lt"/>
                <a:ea typeface="+mj-ea"/>
                <a:cs typeface="+mj-cs"/>
              </a:defRPr>
            </a:lvl1pPr>
            <a:lvl2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2pPr>
            <a:lvl3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3pPr>
            <a:lvl4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4pPr>
            <a:lvl5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5pPr>
            <a:lvl6pPr marL="3429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6pPr>
            <a:lvl7pPr marL="6858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7pPr>
            <a:lvl8pPr marL="10287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8pPr>
            <a:lvl9pPr marL="13716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9pPr>
          </a:lstStyle>
          <a:p>
            <a:r>
              <a:rPr lang="de-DE" sz="3200" kern="0" dirty="0">
                <a:solidFill>
                  <a:srgbClr val="06508C"/>
                </a:solidFill>
              </a:rPr>
              <a:t>Komplexe Systeme</a:t>
            </a:r>
          </a:p>
        </p:txBody>
      </p:sp>
    </p:spTree>
    <p:extLst>
      <p:ext uri="{BB962C8B-B14F-4D97-AF65-F5344CB8AC3E}">
        <p14:creationId xmlns:p14="http://schemas.microsoft.com/office/powerpoint/2010/main" val="369764675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F69645B-FB74-FB48-B939-F44B7966B78E}"/>
              </a:ext>
            </a:extLst>
          </p:cNvPr>
          <p:cNvSpPr/>
          <p:nvPr/>
        </p:nvSpPr>
        <p:spPr bwMode="auto">
          <a:xfrm>
            <a:off x="1756473" y="6165305"/>
            <a:ext cx="6067721" cy="543619"/>
          </a:xfrm>
          <a:prstGeom prst="rect">
            <a:avLst/>
          </a:prstGeom>
          <a:solidFill>
            <a:schemeClr val="bg1"/>
          </a:solidFill>
          <a:ln>
            <a:noFill/>
          </a:ln>
          <a:effectLst/>
        </p:spPr>
        <p:txBody>
          <a:bodyPr vert="horz" wrap="none" lIns="90000" tIns="46800" rIns="90000" bIns="46800" numCol="1" rtlCol="0" anchor="ctr" anchorCtr="0" compatLnSpc="1">
            <a:prstTxWarp prst="textNoShape">
              <a:avLst/>
            </a:prstTxWarp>
          </a:bodyPr>
          <a:lstStyle/>
          <a:p>
            <a:endParaRPr lang="de-DE" sz="2400"/>
          </a:p>
        </p:txBody>
      </p:sp>
      <p:sp>
        <p:nvSpPr>
          <p:cNvPr id="2" name="Inhaltsplatzhalter 1"/>
          <p:cNvSpPr>
            <a:spLocks noGrp="1"/>
          </p:cNvSpPr>
          <p:nvPr>
            <p:ph idx="1"/>
          </p:nvPr>
        </p:nvSpPr>
        <p:spPr>
          <a:xfrm>
            <a:off x="623392" y="1446152"/>
            <a:ext cx="8640960" cy="4736305"/>
          </a:xfrm>
        </p:spPr>
        <p:txBody>
          <a:bodyPr/>
          <a:lstStyle/>
          <a:p>
            <a:pPr marL="0" indent="0">
              <a:lnSpc>
                <a:spcPct val="150000"/>
              </a:lnSpc>
              <a:spcAft>
                <a:spcPts val="600"/>
              </a:spcAft>
              <a:buNone/>
            </a:pPr>
            <a:r>
              <a:rPr lang="de-DE" b="1" dirty="0">
                <a:solidFill>
                  <a:srgbClr val="06508C"/>
                </a:solidFill>
              </a:rPr>
              <a:t>Gründe die für eine externe Hilfe sprechen</a:t>
            </a:r>
          </a:p>
          <a:p>
            <a:pPr>
              <a:lnSpc>
                <a:spcPct val="150000"/>
              </a:lnSpc>
              <a:spcAft>
                <a:spcPts val="600"/>
              </a:spcAft>
            </a:pPr>
            <a:r>
              <a:rPr lang="de-DE" sz="2133" dirty="0"/>
              <a:t>Die Grenzen unseres Gedächtnisses</a:t>
            </a:r>
          </a:p>
          <a:p>
            <a:pPr lvl="1">
              <a:lnSpc>
                <a:spcPct val="100000"/>
              </a:lnSpc>
              <a:spcAft>
                <a:spcPts val="600"/>
              </a:spcAft>
            </a:pPr>
            <a:r>
              <a:rPr lang="de-DE" sz="1733" dirty="0"/>
              <a:t>Langzeitgedächtnis: Sich an Fakten erinnern</a:t>
            </a:r>
          </a:p>
          <a:p>
            <a:pPr lvl="1">
              <a:lnSpc>
                <a:spcPct val="100000"/>
              </a:lnSpc>
              <a:spcAft>
                <a:spcPts val="600"/>
              </a:spcAft>
            </a:pPr>
            <a:r>
              <a:rPr lang="de-DE" sz="1733" dirty="0"/>
              <a:t>Arbeitsgedächtnis: Dosierungen berechnen</a:t>
            </a:r>
          </a:p>
          <a:p>
            <a:pPr lvl="1">
              <a:lnSpc>
                <a:spcPct val="100000"/>
              </a:lnSpc>
              <a:spcAft>
                <a:spcPts val="600"/>
              </a:spcAft>
            </a:pPr>
            <a:r>
              <a:rPr lang="de-DE" sz="1733" dirty="0"/>
              <a:t>Prospektives Gedächtnis: Sich vornehmen, an etwas zu denken</a:t>
            </a:r>
          </a:p>
          <a:p>
            <a:pPr>
              <a:lnSpc>
                <a:spcPct val="150000"/>
              </a:lnSpc>
              <a:spcAft>
                <a:spcPts val="600"/>
              </a:spcAft>
            </a:pPr>
            <a:r>
              <a:rPr lang="de-DE" sz="2133" dirty="0"/>
              <a:t>Der Einfluss von Stress</a:t>
            </a:r>
          </a:p>
          <a:p>
            <a:pPr lvl="1">
              <a:lnSpc>
                <a:spcPct val="100000"/>
              </a:lnSpc>
              <a:spcAft>
                <a:spcPts val="600"/>
              </a:spcAft>
            </a:pPr>
            <a:r>
              <a:rPr lang="de-DE" sz="1733" dirty="0"/>
              <a:t>Charakteristische Veränderungen von Denken, Fühlen und Handeln</a:t>
            </a:r>
          </a:p>
          <a:p>
            <a:pPr lvl="1">
              <a:lnSpc>
                <a:spcPct val="100000"/>
              </a:lnSpc>
              <a:spcAft>
                <a:spcPts val="600"/>
              </a:spcAft>
            </a:pPr>
            <a:r>
              <a:rPr lang="de-DE" sz="1733" dirty="0"/>
              <a:t>Schwierigkeiten, sich an selten genutzte Information zu erinnern</a:t>
            </a:r>
          </a:p>
          <a:p>
            <a:pPr lvl="1">
              <a:lnSpc>
                <a:spcPct val="100000"/>
              </a:lnSpc>
              <a:spcAft>
                <a:spcPts val="600"/>
              </a:spcAft>
            </a:pPr>
            <a:r>
              <a:rPr lang="de-DE" sz="1733" dirty="0"/>
              <a:t>Tendenz, an einer einmal getroffenen Entscheidung festzuhalten</a:t>
            </a:r>
          </a:p>
          <a:p>
            <a:pPr>
              <a:lnSpc>
                <a:spcPct val="150000"/>
              </a:lnSpc>
              <a:spcAft>
                <a:spcPts val="600"/>
              </a:spcAft>
            </a:pPr>
            <a:r>
              <a:rPr lang="de-DE" sz="2133" dirty="0"/>
              <a:t>Der Einfluss von Müdigkeit</a:t>
            </a:r>
          </a:p>
          <a:p>
            <a:pPr>
              <a:lnSpc>
                <a:spcPct val="150000"/>
              </a:lnSpc>
              <a:spcAft>
                <a:spcPts val="600"/>
              </a:spcAft>
            </a:pPr>
            <a:r>
              <a:rPr lang="de-DE" sz="2133" dirty="0"/>
              <a:t>Der Einfluss von Unterbrechungen oder Ablenkung</a:t>
            </a:r>
          </a:p>
        </p:txBody>
      </p:sp>
      <p:sp>
        <p:nvSpPr>
          <p:cNvPr id="6" name="Titel 3"/>
          <p:cNvSpPr>
            <a:spLocks noGrp="1"/>
          </p:cNvSpPr>
          <p:nvPr>
            <p:ph type="title" idx="4294967295"/>
          </p:nvPr>
        </p:nvSpPr>
        <p:spPr>
          <a:xfrm>
            <a:off x="1765994" y="620688"/>
            <a:ext cx="8660011" cy="1080120"/>
          </a:xfrm>
        </p:spPr>
        <p:txBody>
          <a:bodyPr/>
          <a:lstStyle/>
          <a:p>
            <a:r>
              <a:rPr lang="de-DE" dirty="0"/>
              <a:t>Lösungsvorschläge</a:t>
            </a:r>
            <a:endParaRPr lang="de-DE" dirty="0">
              <a:solidFill>
                <a:srgbClr val="009051"/>
              </a:solidFill>
            </a:endParaRPr>
          </a:p>
        </p:txBody>
      </p:sp>
      <p:grpSp>
        <p:nvGrpSpPr>
          <p:cNvPr id="10" name="Gruppieren 9"/>
          <p:cNvGrpSpPr/>
          <p:nvPr/>
        </p:nvGrpSpPr>
        <p:grpSpPr>
          <a:xfrm>
            <a:off x="10085974" y="1988840"/>
            <a:ext cx="1516983" cy="3312368"/>
            <a:chOff x="7092280" y="2204864"/>
            <a:chExt cx="1516983" cy="3312368"/>
          </a:xfrm>
        </p:grpSpPr>
        <p:pic>
          <p:nvPicPr>
            <p:cNvPr id="7"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204864"/>
              <a:ext cx="1516983" cy="1008112"/>
            </a:xfrm>
            <a:prstGeom prst="rect">
              <a:avLst/>
            </a:prstGeom>
            <a:ln>
              <a:noFill/>
            </a:ln>
            <a:effectLst>
              <a:outerShdw blurRad="292100" dist="139700" dir="2700000" algn="tl" rotWithShape="0">
                <a:srgbClr val="333333">
                  <a:alpha val="65000"/>
                </a:srgbClr>
              </a:outerShdw>
            </a:effectLst>
          </p:spPr>
        </p:pic>
        <p:pic>
          <p:nvPicPr>
            <p:cNvPr id="8" name="Bild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270116"/>
              <a:ext cx="1516983" cy="1042926"/>
            </a:xfrm>
            <a:prstGeom prst="rect">
              <a:avLst/>
            </a:prstGeom>
            <a:ln>
              <a:noFill/>
            </a:ln>
            <a:effectLst>
              <a:outerShdw blurRad="292100" dist="139700" dir="2700000" algn="tl" rotWithShape="0">
                <a:srgbClr val="333333">
                  <a:alpha val="65000"/>
                </a:srgbClr>
              </a:outerShdw>
            </a:effectLst>
          </p:spPr>
        </p:pic>
        <p:pic>
          <p:nvPicPr>
            <p:cNvPr id="9" name="Bild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385050"/>
              <a:ext cx="1516983" cy="113218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62182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F69645B-FB74-FB48-B939-F44B7966B78E}"/>
              </a:ext>
            </a:extLst>
          </p:cNvPr>
          <p:cNvSpPr/>
          <p:nvPr/>
        </p:nvSpPr>
        <p:spPr bwMode="auto">
          <a:xfrm>
            <a:off x="1756473" y="6165305"/>
            <a:ext cx="6067721" cy="543619"/>
          </a:xfrm>
          <a:prstGeom prst="rect">
            <a:avLst/>
          </a:prstGeom>
          <a:solidFill>
            <a:schemeClr val="bg1"/>
          </a:solidFill>
          <a:ln>
            <a:noFill/>
          </a:ln>
          <a:effectLst/>
        </p:spPr>
        <p:txBody>
          <a:bodyPr vert="horz" wrap="none" lIns="90000" tIns="46800" rIns="90000" bIns="46800" numCol="1" rtlCol="0" anchor="ctr" anchorCtr="0" compatLnSpc="1">
            <a:prstTxWarp prst="textNoShape">
              <a:avLst/>
            </a:prstTxWarp>
          </a:bodyPr>
          <a:lstStyle/>
          <a:p>
            <a:endParaRPr lang="de-DE" sz="2400"/>
          </a:p>
        </p:txBody>
      </p:sp>
      <p:sp>
        <p:nvSpPr>
          <p:cNvPr id="2" name="Inhaltsplatzhalter 1"/>
          <p:cNvSpPr>
            <a:spLocks noGrp="1"/>
          </p:cNvSpPr>
          <p:nvPr>
            <p:ph idx="1"/>
          </p:nvPr>
        </p:nvSpPr>
        <p:spPr>
          <a:xfrm>
            <a:off x="623392" y="1446152"/>
            <a:ext cx="9217024" cy="4736305"/>
          </a:xfrm>
        </p:spPr>
        <p:txBody>
          <a:bodyPr/>
          <a:lstStyle/>
          <a:p>
            <a:pPr marL="0" indent="0">
              <a:lnSpc>
                <a:spcPct val="150000"/>
              </a:lnSpc>
              <a:spcAft>
                <a:spcPts val="600"/>
              </a:spcAft>
              <a:buNone/>
            </a:pPr>
            <a:r>
              <a:rPr lang="de-DE" b="1" dirty="0">
                <a:solidFill>
                  <a:srgbClr val="06508C"/>
                </a:solidFill>
              </a:rPr>
              <a:t>Gründe die für eine externe Hilfe sprechen (II)</a:t>
            </a:r>
          </a:p>
          <a:p>
            <a:pPr>
              <a:lnSpc>
                <a:spcPct val="150000"/>
              </a:lnSpc>
              <a:spcAft>
                <a:spcPts val="600"/>
              </a:spcAft>
            </a:pPr>
            <a:r>
              <a:rPr lang="de-DE" sz="2000" dirty="0"/>
              <a:t>Die Handlung soll standardisiert erlauben, weil ... </a:t>
            </a:r>
          </a:p>
          <a:p>
            <a:pPr lvl="1">
              <a:lnSpc>
                <a:spcPct val="100000"/>
              </a:lnSpc>
              <a:spcAft>
                <a:spcPts val="600"/>
              </a:spcAft>
            </a:pPr>
            <a:r>
              <a:rPr lang="de-DE" dirty="0"/>
              <a:t>... der Prozess keine Variabilität erlaubt </a:t>
            </a:r>
            <a:r>
              <a:rPr lang="de-DE" sz="1400" dirty="0"/>
              <a:t>(Bedienung von technischem Gerät)</a:t>
            </a:r>
          </a:p>
          <a:p>
            <a:pPr lvl="1">
              <a:lnSpc>
                <a:spcPct val="100000"/>
              </a:lnSpc>
              <a:spcAft>
                <a:spcPts val="600"/>
              </a:spcAft>
            </a:pPr>
            <a:r>
              <a:rPr lang="de-DE" dirty="0"/>
              <a:t>... der Prozess eine zu hohe Variabilität zeigt </a:t>
            </a:r>
            <a:r>
              <a:rPr lang="de-DE" sz="1400" dirty="0"/>
              <a:t>(Jeder Arzt therapiert anders)</a:t>
            </a:r>
            <a:endParaRPr lang="de-DE" dirty="0"/>
          </a:p>
          <a:p>
            <a:pPr>
              <a:lnSpc>
                <a:spcPct val="150000"/>
              </a:lnSpc>
              <a:spcAft>
                <a:spcPts val="600"/>
              </a:spcAft>
            </a:pPr>
            <a:r>
              <a:rPr lang="de-DE" sz="2000" dirty="0"/>
              <a:t>Jedes Teammitglied hat die gleiche Vorstellung von der Situation</a:t>
            </a:r>
          </a:p>
          <a:p>
            <a:pPr lvl="1">
              <a:lnSpc>
                <a:spcPct val="100000"/>
              </a:lnSpc>
              <a:spcAft>
                <a:spcPts val="600"/>
              </a:spcAft>
            </a:pPr>
            <a:r>
              <a:rPr lang="de-DE" sz="1733" dirty="0"/>
              <a:t>Es entstehen gemeinsame mentale Modelle</a:t>
            </a:r>
          </a:p>
          <a:p>
            <a:pPr lvl="1">
              <a:lnSpc>
                <a:spcPct val="100000"/>
              </a:lnSpc>
              <a:spcAft>
                <a:spcPts val="600"/>
              </a:spcAft>
            </a:pPr>
            <a:r>
              <a:rPr lang="de-DE" sz="1733" dirty="0"/>
              <a:t>Teammitglieder können leichter mitdiskutieren</a:t>
            </a:r>
          </a:p>
        </p:txBody>
      </p:sp>
      <p:sp>
        <p:nvSpPr>
          <p:cNvPr id="6" name="Titel 3"/>
          <p:cNvSpPr>
            <a:spLocks noGrp="1"/>
          </p:cNvSpPr>
          <p:nvPr>
            <p:ph type="title" idx="4294967295"/>
          </p:nvPr>
        </p:nvSpPr>
        <p:spPr>
          <a:xfrm>
            <a:off x="1765994" y="620688"/>
            <a:ext cx="8660011" cy="1080120"/>
          </a:xfrm>
        </p:spPr>
        <p:txBody>
          <a:bodyPr/>
          <a:lstStyle/>
          <a:p>
            <a:r>
              <a:rPr lang="de-DE" dirty="0"/>
              <a:t>Lösungsvorschläge</a:t>
            </a:r>
            <a:endParaRPr lang="de-DE" dirty="0">
              <a:solidFill>
                <a:srgbClr val="009051"/>
              </a:solidFill>
            </a:endParaRPr>
          </a:p>
        </p:txBody>
      </p:sp>
      <p:grpSp>
        <p:nvGrpSpPr>
          <p:cNvPr id="10" name="Gruppieren 9"/>
          <p:cNvGrpSpPr/>
          <p:nvPr/>
        </p:nvGrpSpPr>
        <p:grpSpPr>
          <a:xfrm>
            <a:off x="10085974" y="1988840"/>
            <a:ext cx="1516983" cy="3312368"/>
            <a:chOff x="7092280" y="2204864"/>
            <a:chExt cx="1516983" cy="3312368"/>
          </a:xfrm>
        </p:grpSpPr>
        <p:pic>
          <p:nvPicPr>
            <p:cNvPr id="7"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204864"/>
              <a:ext cx="1516983" cy="1008112"/>
            </a:xfrm>
            <a:prstGeom prst="rect">
              <a:avLst/>
            </a:prstGeom>
            <a:ln>
              <a:noFill/>
            </a:ln>
            <a:effectLst>
              <a:outerShdw blurRad="292100" dist="139700" dir="2700000" algn="tl" rotWithShape="0">
                <a:srgbClr val="333333">
                  <a:alpha val="65000"/>
                </a:srgbClr>
              </a:outerShdw>
            </a:effectLst>
          </p:spPr>
        </p:pic>
        <p:pic>
          <p:nvPicPr>
            <p:cNvPr id="8" name="Bild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270116"/>
              <a:ext cx="1516983" cy="1042926"/>
            </a:xfrm>
            <a:prstGeom prst="rect">
              <a:avLst/>
            </a:prstGeom>
            <a:ln>
              <a:noFill/>
            </a:ln>
            <a:effectLst>
              <a:outerShdw blurRad="292100" dist="139700" dir="2700000" algn="tl" rotWithShape="0">
                <a:srgbClr val="333333">
                  <a:alpha val="65000"/>
                </a:srgbClr>
              </a:outerShdw>
            </a:effectLst>
          </p:spPr>
        </p:pic>
        <p:pic>
          <p:nvPicPr>
            <p:cNvPr id="9" name="Bild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385050"/>
              <a:ext cx="1516983" cy="113218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816686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CA6A55-F02A-D94D-884A-B56D32CF02C6}"/>
              </a:ext>
            </a:extLst>
          </p:cNvPr>
          <p:cNvSpPr>
            <a:spLocks noGrp="1"/>
          </p:cNvSpPr>
          <p:nvPr>
            <p:ph idx="1"/>
          </p:nvPr>
        </p:nvSpPr>
        <p:spPr>
          <a:xfrm>
            <a:off x="527381" y="1604797"/>
            <a:ext cx="11329259" cy="4104456"/>
          </a:xfrm>
        </p:spPr>
        <p:txBody>
          <a:bodyPr/>
          <a:lstStyle/>
          <a:p>
            <a:pPr marL="0" indent="0">
              <a:spcAft>
                <a:spcPts val="500"/>
              </a:spcAft>
              <a:buNone/>
            </a:pPr>
            <a:r>
              <a:rPr lang="de-DE" b="1" dirty="0">
                <a:solidFill>
                  <a:srgbClr val="06508C"/>
                </a:solidFill>
              </a:rPr>
              <a:t>Funktion in der Anästhesie</a:t>
            </a:r>
          </a:p>
          <a:p>
            <a:pPr>
              <a:spcAft>
                <a:spcPts val="500"/>
              </a:spcAft>
            </a:pPr>
            <a:r>
              <a:rPr lang="de-DE" sz="2000" dirty="0"/>
              <a:t>Nicht </a:t>
            </a:r>
            <a:r>
              <a:rPr lang="de-DE" sz="2000" i="1" dirty="0"/>
              <a:t>normative</a:t>
            </a:r>
            <a:r>
              <a:rPr lang="de-DE" sz="2000" dirty="0"/>
              <a:t> »</a:t>
            </a:r>
            <a:r>
              <a:rPr lang="de-DE" sz="2000" dirty="0" err="1"/>
              <a:t>Check«liste</a:t>
            </a:r>
            <a:r>
              <a:rPr lang="de-DE" sz="2000" dirty="0"/>
              <a:t>, sondern </a:t>
            </a:r>
          </a:p>
          <a:p>
            <a:pPr>
              <a:spcAft>
                <a:spcPts val="500"/>
              </a:spcAft>
            </a:pPr>
            <a:r>
              <a:rPr lang="de-DE" sz="2000" i="1" dirty="0"/>
              <a:t>Unterstützende</a:t>
            </a:r>
            <a:r>
              <a:rPr lang="de-DE" sz="2000" dirty="0"/>
              <a:t> »Gedächtnis- und Entscheidungshilfe« </a:t>
            </a:r>
            <a:r>
              <a:rPr lang="de-DE" sz="1400" dirty="0"/>
              <a:t>(„Cognitive Aid“)</a:t>
            </a:r>
          </a:p>
          <a:p>
            <a:pPr>
              <a:spcAft>
                <a:spcPts val="500"/>
              </a:spcAft>
            </a:pPr>
            <a:endParaRPr lang="de-DE" sz="700" dirty="0"/>
          </a:p>
          <a:p>
            <a:pPr marL="0" indent="0">
              <a:spcAft>
                <a:spcPts val="500"/>
              </a:spcAft>
              <a:buNone/>
            </a:pPr>
            <a:r>
              <a:rPr lang="de-DE" b="1" dirty="0">
                <a:solidFill>
                  <a:srgbClr val="06508C"/>
                </a:solidFill>
              </a:rPr>
              <a:t>Eine Unterstützung im Notfall erfolgt durch ...</a:t>
            </a:r>
          </a:p>
          <a:p>
            <a:pPr>
              <a:spcAft>
                <a:spcPts val="500"/>
              </a:spcAft>
            </a:pPr>
            <a:r>
              <a:rPr lang="de-DE" sz="2000" dirty="0"/>
              <a:t>... die Erinnerung an selten genutzte Information</a:t>
            </a:r>
          </a:p>
          <a:p>
            <a:pPr>
              <a:spcAft>
                <a:spcPts val="500"/>
              </a:spcAft>
            </a:pPr>
            <a:r>
              <a:rPr lang="de-DE" sz="2000" dirty="0"/>
              <a:t>... die Auflistung denkbarer Differentialdiagnosen </a:t>
            </a:r>
          </a:p>
          <a:p>
            <a:pPr>
              <a:spcAft>
                <a:spcPts val="500"/>
              </a:spcAft>
            </a:pPr>
            <a:r>
              <a:rPr lang="de-DE" sz="2000" dirty="0"/>
              <a:t>... die Auflistung leitlinienkonformer Handlungsempfehlungen</a:t>
            </a:r>
          </a:p>
          <a:p>
            <a:pPr>
              <a:spcAft>
                <a:spcPts val="500"/>
              </a:spcAft>
            </a:pPr>
            <a:r>
              <a:rPr lang="de-DE" sz="2000" dirty="0"/>
              <a:t>... die Möglichkeit, den Inhalt im Team zu besprechen </a:t>
            </a:r>
          </a:p>
        </p:txBody>
      </p:sp>
      <p:sp>
        <p:nvSpPr>
          <p:cNvPr id="25" name="Titel 3">
            <a:extLst>
              <a:ext uri="{FF2B5EF4-FFF2-40B4-BE49-F238E27FC236}">
                <a16:creationId xmlns:a16="http://schemas.microsoft.com/office/drawing/2014/main" id="{E1A29FEE-E7E1-EE45-A20C-62E9081E748E}"/>
              </a:ext>
            </a:extLst>
          </p:cNvPr>
          <p:cNvSpPr>
            <a:spLocks noGrp="1"/>
          </p:cNvSpPr>
          <p:nvPr>
            <p:ph type="title" idx="4294967295"/>
          </p:nvPr>
        </p:nvSpPr>
        <p:spPr>
          <a:xfrm>
            <a:off x="1765994" y="608687"/>
            <a:ext cx="8660011" cy="1080120"/>
          </a:xfrm>
        </p:spPr>
        <p:txBody>
          <a:bodyPr/>
          <a:lstStyle/>
          <a:p>
            <a:r>
              <a:rPr lang="de-DE" dirty="0"/>
              <a:t>Lösungsvorschläge</a:t>
            </a:r>
            <a:endParaRPr lang="de-DE" dirty="0">
              <a:solidFill>
                <a:srgbClr val="009051"/>
              </a:solidFill>
            </a:endParaRPr>
          </a:p>
        </p:txBody>
      </p:sp>
    </p:spTree>
    <p:extLst>
      <p:ext uri="{BB962C8B-B14F-4D97-AF65-F5344CB8AC3E}">
        <p14:creationId xmlns:p14="http://schemas.microsoft.com/office/powerpoint/2010/main" val="163635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ung 5">
            <a:extLst>
              <a:ext uri="{FF2B5EF4-FFF2-40B4-BE49-F238E27FC236}">
                <a16:creationId xmlns:a16="http://schemas.microsoft.com/office/drawing/2014/main" id="{A87610B8-D925-F44E-B1E9-78B84469ED62}"/>
              </a:ext>
            </a:extLst>
          </p:cNvPr>
          <p:cNvGrpSpPr/>
          <p:nvPr/>
        </p:nvGrpSpPr>
        <p:grpSpPr>
          <a:xfrm>
            <a:off x="911423" y="3332989"/>
            <a:ext cx="10369152" cy="2862072"/>
            <a:chOff x="1470833" y="2167878"/>
            <a:chExt cx="5719035" cy="4374240"/>
          </a:xfrm>
        </p:grpSpPr>
        <p:pic>
          <p:nvPicPr>
            <p:cNvPr id="6" name="Bild 6">
              <a:extLst>
                <a:ext uri="{FF2B5EF4-FFF2-40B4-BE49-F238E27FC236}">
                  <a16:creationId xmlns:a16="http://schemas.microsoft.com/office/drawing/2014/main" id="{4B56D19D-3356-FE4A-93B1-F060EE62DF88}"/>
                </a:ext>
              </a:extLst>
            </p:cNvPr>
            <p:cNvPicPr>
              <a:picLocks noChangeAspect="1"/>
            </p:cNvPicPr>
            <p:nvPr/>
          </p:nvPicPr>
          <p:blipFill rotWithShape="1">
            <a:blip r:embed="rId3"/>
            <a:srcRect t="25799" b="19957"/>
            <a:stretch/>
          </p:blipFill>
          <p:spPr>
            <a:xfrm>
              <a:off x="1470833" y="2822090"/>
              <a:ext cx="5719035" cy="3720028"/>
            </a:xfrm>
            <a:prstGeom prst="rect">
              <a:avLst/>
            </a:prstGeom>
          </p:spPr>
        </p:pic>
        <p:pic>
          <p:nvPicPr>
            <p:cNvPr id="7" name="Bild 7">
              <a:extLst>
                <a:ext uri="{FF2B5EF4-FFF2-40B4-BE49-F238E27FC236}">
                  <a16:creationId xmlns:a16="http://schemas.microsoft.com/office/drawing/2014/main" id="{87E6A643-81E1-AB4D-B45D-8F09ED7C27BB}"/>
                </a:ext>
              </a:extLst>
            </p:cNvPr>
            <p:cNvPicPr>
              <a:picLocks noChangeAspect="1"/>
            </p:cNvPicPr>
            <p:nvPr/>
          </p:nvPicPr>
          <p:blipFill rotWithShape="1">
            <a:blip r:embed="rId3"/>
            <a:srcRect t="52707" b="18360"/>
            <a:stretch/>
          </p:blipFill>
          <p:spPr>
            <a:xfrm rot="10800000" flipH="1">
              <a:off x="1470833" y="2167878"/>
              <a:ext cx="5719035" cy="1984198"/>
            </a:xfrm>
            <a:prstGeom prst="rect">
              <a:avLst/>
            </a:prstGeom>
          </p:spPr>
        </p:pic>
      </p:grpSp>
      <p:sp>
        <p:nvSpPr>
          <p:cNvPr id="9" name="Rechteck 8">
            <a:extLst>
              <a:ext uri="{FF2B5EF4-FFF2-40B4-BE49-F238E27FC236}">
                <a16:creationId xmlns:a16="http://schemas.microsoft.com/office/drawing/2014/main" id="{5591C65A-D135-5A4C-91C7-BB063E29FDDA}"/>
              </a:ext>
            </a:extLst>
          </p:cNvPr>
          <p:cNvSpPr/>
          <p:nvPr/>
        </p:nvSpPr>
        <p:spPr>
          <a:xfrm>
            <a:off x="1199455" y="4005065"/>
            <a:ext cx="10177132" cy="1420325"/>
          </a:xfrm>
          <a:prstGeom prst="rect">
            <a:avLst/>
          </a:prstGeom>
        </p:spPr>
        <p:txBody>
          <a:bodyPr wrap="square">
            <a:spAutoFit/>
          </a:bodyPr>
          <a:lstStyle/>
          <a:p>
            <a:pPr>
              <a:lnSpc>
                <a:spcPct val="150000"/>
              </a:lnSpc>
            </a:pPr>
            <a:r>
              <a:rPr lang="de-DE" sz="2000" i="1" dirty="0">
                <a:latin typeface="+mn-lt"/>
                <a:cs typeface="Gill Sans" charset="0"/>
              </a:rPr>
              <a:t>„In </a:t>
            </a:r>
            <a:r>
              <a:rPr lang="de-DE" sz="2000" i="1" dirty="0" err="1">
                <a:latin typeface="+mn-lt"/>
                <a:cs typeface="Gill Sans" charset="0"/>
              </a:rPr>
              <a:t>short</a:t>
            </a:r>
            <a:r>
              <a:rPr lang="de-DE" sz="2000" i="1" dirty="0">
                <a:latin typeface="+mn-lt"/>
                <a:cs typeface="Gill Sans" charset="0"/>
              </a:rPr>
              <a:t>, </a:t>
            </a:r>
            <a:r>
              <a:rPr lang="de-DE" sz="2000" i="1" dirty="0" err="1">
                <a:latin typeface="+mn-lt"/>
                <a:cs typeface="Gill Sans" charset="0"/>
              </a:rPr>
              <a:t>the</a:t>
            </a:r>
            <a:r>
              <a:rPr lang="de-DE" sz="2000" i="1" dirty="0">
                <a:latin typeface="+mn-lt"/>
                <a:cs typeface="Gill Sans" charset="0"/>
              </a:rPr>
              <a:t> </a:t>
            </a:r>
            <a:r>
              <a:rPr lang="de-DE" sz="2000" i="1" dirty="0" err="1">
                <a:latin typeface="+mn-lt"/>
                <a:cs typeface="Gill Sans" charset="0"/>
              </a:rPr>
              <a:t>function</a:t>
            </a:r>
            <a:r>
              <a:rPr lang="de-DE" sz="2000" i="1" dirty="0">
                <a:latin typeface="+mn-lt"/>
                <a:cs typeface="Gill Sans" charset="0"/>
              </a:rPr>
              <a:t> </a:t>
            </a:r>
            <a:r>
              <a:rPr lang="de-DE" sz="2000" i="1" dirty="0" err="1">
                <a:latin typeface="+mn-lt"/>
                <a:cs typeface="Gill Sans" charset="0"/>
              </a:rPr>
              <a:t>of</a:t>
            </a:r>
            <a:r>
              <a:rPr lang="de-DE" sz="2000" i="1" dirty="0">
                <a:latin typeface="+mn-lt"/>
                <a:cs typeface="Gill Sans" charset="0"/>
              </a:rPr>
              <a:t> </a:t>
            </a:r>
            <a:r>
              <a:rPr lang="de-DE" sz="2000" i="1" dirty="0" err="1">
                <a:latin typeface="+mn-lt"/>
                <a:cs typeface="Gill Sans" charset="0"/>
              </a:rPr>
              <a:t>emergency</a:t>
            </a:r>
            <a:r>
              <a:rPr lang="de-DE" sz="2000" i="1" dirty="0">
                <a:latin typeface="+mn-lt"/>
                <a:cs typeface="Gill Sans" charset="0"/>
              </a:rPr>
              <a:t> </a:t>
            </a:r>
            <a:r>
              <a:rPr lang="de-DE" sz="2000" i="1" dirty="0" err="1">
                <a:latin typeface="+mn-lt"/>
                <a:cs typeface="Gill Sans" charset="0"/>
              </a:rPr>
              <a:t>cognitive</a:t>
            </a:r>
            <a:r>
              <a:rPr lang="de-DE" sz="2000" i="1" dirty="0">
                <a:latin typeface="+mn-lt"/>
                <a:cs typeface="Gill Sans" charset="0"/>
              </a:rPr>
              <a:t> </a:t>
            </a:r>
            <a:r>
              <a:rPr lang="de-DE" sz="2000" i="1" dirty="0" err="1">
                <a:latin typeface="+mn-lt"/>
                <a:cs typeface="Gill Sans" charset="0"/>
              </a:rPr>
              <a:t>aids</a:t>
            </a:r>
            <a:r>
              <a:rPr lang="de-DE" sz="2000" i="1" dirty="0">
                <a:latin typeface="+mn-lt"/>
                <a:cs typeface="Gill Sans" charset="0"/>
              </a:rPr>
              <a:t> </a:t>
            </a:r>
            <a:r>
              <a:rPr lang="de-DE" sz="2000" i="1" dirty="0" err="1">
                <a:latin typeface="+mn-lt"/>
                <a:cs typeface="Gill Sans" charset="0"/>
              </a:rPr>
              <a:t>should</a:t>
            </a:r>
            <a:r>
              <a:rPr lang="de-DE" sz="2000" i="1" dirty="0">
                <a:latin typeface="+mn-lt"/>
                <a:cs typeface="Gill Sans" charset="0"/>
              </a:rPr>
              <a:t> </a:t>
            </a:r>
            <a:r>
              <a:rPr lang="de-DE" sz="2000" i="1" dirty="0" err="1">
                <a:latin typeface="+mn-lt"/>
                <a:cs typeface="Gill Sans" charset="0"/>
              </a:rPr>
              <a:t>be</a:t>
            </a:r>
            <a:r>
              <a:rPr lang="de-DE" sz="2000" i="1" dirty="0">
                <a:latin typeface="+mn-lt"/>
                <a:cs typeface="Gill Sans" charset="0"/>
              </a:rPr>
              <a:t> </a:t>
            </a:r>
            <a:r>
              <a:rPr lang="de-DE" sz="2000" i="1" dirty="0" err="1">
                <a:latin typeface="+mn-lt"/>
                <a:cs typeface="Gill Sans" charset="0"/>
              </a:rPr>
              <a:t>to</a:t>
            </a:r>
            <a:r>
              <a:rPr lang="de-DE" sz="2000" i="1" dirty="0">
                <a:latin typeface="+mn-lt"/>
                <a:cs typeface="Gill Sans" charset="0"/>
              </a:rPr>
              <a:t> </a:t>
            </a:r>
            <a:r>
              <a:rPr lang="de-DE" sz="2000" i="1" dirty="0" err="1">
                <a:latin typeface="+mn-lt"/>
                <a:cs typeface="Gill Sans" charset="0"/>
              </a:rPr>
              <a:t>support</a:t>
            </a:r>
            <a:r>
              <a:rPr lang="de-DE" sz="2000" i="1" dirty="0">
                <a:latin typeface="+mn-lt"/>
                <a:cs typeface="Gill Sans" charset="0"/>
              </a:rPr>
              <a:t> </a:t>
            </a:r>
            <a:r>
              <a:rPr lang="de-DE" sz="2000" i="1" dirty="0" err="1">
                <a:latin typeface="+mn-lt"/>
                <a:cs typeface="Gill Sans" charset="0"/>
              </a:rPr>
              <a:t>trained</a:t>
            </a:r>
            <a:r>
              <a:rPr lang="de-DE" sz="2000" i="1" dirty="0">
                <a:latin typeface="+mn-lt"/>
                <a:cs typeface="Gill Sans" charset="0"/>
              </a:rPr>
              <a:t> expert </a:t>
            </a:r>
            <a:r>
              <a:rPr lang="de-DE" sz="2000" i="1" dirty="0" err="1">
                <a:latin typeface="+mn-lt"/>
                <a:cs typeface="Gill Sans" charset="0"/>
              </a:rPr>
              <a:t>teams</a:t>
            </a:r>
            <a:r>
              <a:rPr lang="de-DE" sz="2000" i="1" dirty="0">
                <a:latin typeface="+mn-lt"/>
                <a:cs typeface="Gill Sans" charset="0"/>
              </a:rPr>
              <a:t> </a:t>
            </a:r>
            <a:r>
              <a:rPr lang="de-DE" sz="2000" i="1" dirty="0" err="1">
                <a:latin typeface="+mn-lt"/>
                <a:cs typeface="Gill Sans" charset="0"/>
              </a:rPr>
              <a:t>to</a:t>
            </a:r>
            <a:r>
              <a:rPr lang="de-DE" sz="2000" i="1" dirty="0">
                <a:latin typeface="+mn-lt"/>
                <a:cs typeface="Gill Sans" charset="0"/>
              </a:rPr>
              <a:t> </a:t>
            </a:r>
            <a:r>
              <a:rPr lang="de-DE" sz="2000" i="1" dirty="0" err="1">
                <a:latin typeface="+mn-lt"/>
                <a:cs typeface="Gill Sans" charset="0"/>
              </a:rPr>
              <a:t>remember</a:t>
            </a:r>
            <a:r>
              <a:rPr lang="de-DE" sz="2000" i="1" dirty="0">
                <a:latin typeface="+mn-lt"/>
                <a:cs typeface="Gill Sans" charset="0"/>
              </a:rPr>
              <a:t> </a:t>
            </a:r>
            <a:r>
              <a:rPr lang="de-DE" sz="2000" i="1" dirty="0" err="1">
                <a:latin typeface="+mn-lt"/>
                <a:cs typeface="Gill Sans" charset="0"/>
              </a:rPr>
              <a:t>and</a:t>
            </a:r>
            <a:r>
              <a:rPr lang="de-DE" sz="2000" i="1" dirty="0">
                <a:latin typeface="+mn-lt"/>
                <a:cs typeface="Gill Sans" charset="0"/>
              </a:rPr>
              <a:t> </a:t>
            </a:r>
            <a:r>
              <a:rPr lang="de-DE" sz="2000" i="1" dirty="0" err="1">
                <a:latin typeface="+mn-lt"/>
                <a:cs typeface="Gill Sans" charset="0"/>
              </a:rPr>
              <a:t>excel</a:t>
            </a:r>
            <a:r>
              <a:rPr lang="de-DE" sz="2000" i="1" dirty="0">
                <a:latin typeface="+mn-lt"/>
                <a:cs typeface="Gill Sans" charset="0"/>
              </a:rPr>
              <a:t>, </a:t>
            </a:r>
            <a:r>
              <a:rPr lang="de-DE" sz="2000" i="1" dirty="0" err="1">
                <a:latin typeface="+mn-lt"/>
                <a:cs typeface="Gill Sans" charset="0"/>
              </a:rPr>
              <a:t>rather</a:t>
            </a:r>
            <a:r>
              <a:rPr lang="de-DE" sz="2000" i="1" dirty="0">
                <a:latin typeface="+mn-lt"/>
                <a:cs typeface="Gill Sans" charset="0"/>
              </a:rPr>
              <a:t> </a:t>
            </a:r>
            <a:r>
              <a:rPr lang="de-DE" sz="2000" i="1" dirty="0" err="1">
                <a:latin typeface="+mn-lt"/>
                <a:cs typeface="Gill Sans" charset="0"/>
              </a:rPr>
              <a:t>than</a:t>
            </a:r>
            <a:r>
              <a:rPr lang="de-DE" sz="2000" i="1" dirty="0">
                <a:latin typeface="+mn-lt"/>
                <a:cs typeface="Gill Sans" charset="0"/>
              </a:rPr>
              <a:t> </a:t>
            </a:r>
            <a:r>
              <a:rPr lang="de-DE" sz="2000" i="1" dirty="0" err="1">
                <a:latin typeface="+mn-lt"/>
                <a:cs typeface="Gill Sans" charset="0"/>
              </a:rPr>
              <a:t>to</a:t>
            </a:r>
            <a:r>
              <a:rPr lang="de-DE" sz="2000" i="1" dirty="0">
                <a:latin typeface="+mn-lt"/>
                <a:cs typeface="Gill Sans" charset="0"/>
              </a:rPr>
              <a:t> </a:t>
            </a:r>
            <a:r>
              <a:rPr lang="de-DE" sz="2000" i="1" dirty="0" err="1">
                <a:latin typeface="+mn-lt"/>
                <a:cs typeface="Gill Sans" charset="0"/>
              </a:rPr>
              <a:t>help</a:t>
            </a:r>
            <a:r>
              <a:rPr lang="de-DE" sz="2000" i="1" dirty="0">
                <a:latin typeface="+mn-lt"/>
                <a:cs typeface="Gill Sans" charset="0"/>
              </a:rPr>
              <a:t> </a:t>
            </a:r>
            <a:r>
              <a:rPr lang="de-DE" sz="2000" i="1" dirty="0" err="1">
                <a:latin typeface="+mn-lt"/>
                <a:cs typeface="Gill Sans" charset="0"/>
              </a:rPr>
              <a:t>novices</a:t>
            </a:r>
            <a:r>
              <a:rPr lang="de-DE" sz="2000" i="1" dirty="0">
                <a:latin typeface="+mn-lt"/>
                <a:cs typeface="Gill Sans" charset="0"/>
              </a:rPr>
              <a:t> </a:t>
            </a:r>
            <a:r>
              <a:rPr lang="de-DE" sz="2000" i="1" dirty="0" err="1">
                <a:latin typeface="+mn-lt"/>
                <a:cs typeface="Gill Sans" charset="0"/>
              </a:rPr>
              <a:t>cope</a:t>
            </a:r>
            <a:r>
              <a:rPr lang="de-DE" sz="2000" i="1" dirty="0">
                <a:latin typeface="+mn-lt"/>
                <a:cs typeface="Gill Sans" charset="0"/>
              </a:rPr>
              <a:t> </a:t>
            </a:r>
            <a:r>
              <a:rPr lang="de-DE" sz="2000" i="1" dirty="0" err="1">
                <a:latin typeface="+mn-lt"/>
                <a:cs typeface="Gill Sans" charset="0"/>
              </a:rPr>
              <a:t>with</a:t>
            </a:r>
            <a:r>
              <a:rPr lang="de-DE" sz="2000" i="1" dirty="0">
                <a:latin typeface="+mn-lt"/>
                <a:cs typeface="Gill Sans" charset="0"/>
              </a:rPr>
              <a:t> </a:t>
            </a:r>
            <a:r>
              <a:rPr lang="de-DE" sz="2000" i="1" dirty="0" err="1">
                <a:latin typeface="+mn-lt"/>
                <a:cs typeface="Gill Sans" charset="0"/>
              </a:rPr>
              <a:t>situations</a:t>
            </a:r>
            <a:r>
              <a:rPr lang="de-DE" sz="2000" i="1" dirty="0">
                <a:latin typeface="+mn-lt"/>
                <a:cs typeface="Gill Sans" charset="0"/>
              </a:rPr>
              <a:t> </a:t>
            </a:r>
            <a:r>
              <a:rPr lang="de-DE" sz="2000" i="1" dirty="0" err="1">
                <a:latin typeface="+mn-lt"/>
                <a:cs typeface="Gill Sans" charset="0"/>
              </a:rPr>
              <a:t>beyond</a:t>
            </a:r>
            <a:r>
              <a:rPr lang="de-DE" sz="2000" i="1" dirty="0">
                <a:latin typeface="+mn-lt"/>
                <a:cs typeface="Gill Sans" charset="0"/>
              </a:rPr>
              <a:t> </a:t>
            </a:r>
            <a:r>
              <a:rPr lang="de-DE" sz="2000" i="1" dirty="0" err="1">
                <a:latin typeface="+mn-lt"/>
                <a:cs typeface="Gill Sans" charset="0"/>
              </a:rPr>
              <a:t>their</a:t>
            </a:r>
            <a:r>
              <a:rPr lang="de-DE" sz="2000" i="1" dirty="0">
                <a:latin typeface="+mn-lt"/>
                <a:cs typeface="Gill Sans" charset="0"/>
              </a:rPr>
              <a:t> </a:t>
            </a:r>
            <a:r>
              <a:rPr lang="de-DE" sz="2000" i="1" dirty="0" err="1">
                <a:latin typeface="+mn-lt"/>
                <a:cs typeface="Gill Sans" charset="0"/>
              </a:rPr>
              <a:t>expertise</a:t>
            </a:r>
            <a:r>
              <a:rPr lang="de-DE" sz="2000" i="1" dirty="0">
                <a:latin typeface="+mn-lt"/>
                <a:cs typeface="Gill Sans" charset="0"/>
              </a:rPr>
              <a:t>.</a:t>
            </a:r>
          </a:p>
        </p:txBody>
      </p:sp>
      <p:sp>
        <p:nvSpPr>
          <p:cNvPr id="10" name="Inhaltsplatzhalter 1">
            <a:extLst>
              <a:ext uri="{FF2B5EF4-FFF2-40B4-BE49-F238E27FC236}">
                <a16:creationId xmlns:a16="http://schemas.microsoft.com/office/drawing/2014/main" id="{2DE8793A-C467-1741-B93F-5DD7DCD29E64}"/>
              </a:ext>
            </a:extLst>
          </p:cNvPr>
          <p:cNvSpPr>
            <a:spLocks noGrp="1"/>
          </p:cNvSpPr>
          <p:nvPr>
            <p:ph idx="1"/>
          </p:nvPr>
        </p:nvSpPr>
        <p:spPr>
          <a:xfrm>
            <a:off x="431371" y="1700809"/>
            <a:ext cx="11329259" cy="1244143"/>
          </a:xfrm>
        </p:spPr>
        <p:txBody>
          <a:bodyPr/>
          <a:lstStyle/>
          <a:p>
            <a:pPr marL="0" indent="0">
              <a:spcAft>
                <a:spcPts val="500"/>
              </a:spcAft>
              <a:buNone/>
            </a:pPr>
            <a:r>
              <a:rPr lang="de-DE" b="1" dirty="0">
                <a:solidFill>
                  <a:srgbClr val="06508C"/>
                </a:solidFill>
              </a:rPr>
              <a:t>Eine Gedächtnis- und Entscheidungshilfe ist </a:t>
            </a:r>
            <a:r>
              <a:rPr lang="de-DE" b="1" i="1" u="sng" dirty="0">
                <a:solidFill>
                  <a:srgbClr val="06508C"/>
                </a:solidFill>
              </a:rPr>
              <a:t>nicht</a:t>
            </a:r>
            <a:r>
              <a:rPr lang="de-DE" b="1" dirty="0">
                <a:solidFill>
                  <a:srgbClr val="06508C"/>
                </a:solidFill>
              </a:rPr>
              <a:t> ...</a:t>
            </a:r>
          </a:p>
          <a:p>
            <a:pPr>
              <a:spcAft>
                <a:spcPts val="500"/>
              </a:spcAft>
            </a:pPr>
            <a:r>
              <a:rPr lang="de-DE" sz="2000" dirty="0"/>
              <a:t>... eine detaillierte Schritt-für-Schritt-Anleitung, wie man einen Notfall bewältigt</a:t>
            </a:r>
          </a:p>
          <a:p>
            <a:pPr>
              <a:spcAft>
                <a:spcPts val="500"/>
              </a:spcAft>
            </a:pPr>
            <a:r>
              <a:rPr lang="de-DE" sz="2000" dirty="0"/>
              <a:t>... Eine „Standard Operating </a:t>
            </a:r>
            <a:r>
              <a:rPr lang="de-DE" sz="2000" dirty="0" err="1"/>
              <a:t>Procedure</a:t>
            </a:r>
            <a:r>
              <a:rPr lang="de-DE" sz="2000" dirty="0"/>
              <a:t>“ (SOP) mit allen Details zu einem Notfall</a:t>
            </a:r>
            <a:endParaRPr lang="de-DE" sz="1400" dirty="0"/>
          </a:p>
        </p:txBody>
      </p:sp>
      <p:sp>
        <p:nvSpPr>
          <p:cNvPr id="12" name="Titel 3">
            <a:extLst>
              <a:ext uri="{FF2B5EF4-FFF2-40B4-BE49-F238E27FC236}">
                <a16:creationId xmlns:a16="http://schemas.microsoft.com/office/drawing/2014/main" id="{828F88C7-F014-604D-A28E-4FF339B20F16}"/>
              </a:ext>
            </a:extLst>
          </p:cNvPr>
          <p:cNvSpPr txBox="1">
            <a:spLocks/>
          </p:cNvSpPr>
          <p:nvPr/>
        </p:nvSpPr>
        <p:spPr bwMode="auto">
          <a:xfrm>
            <a:off x="1765993" y="568303"/>
            <a:ext cx="86600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buClr>
                <a:schemeClr val="folHlink"/>
              </a:buClr>
              <a:buSzPct val="80000"/>
              <a:buFont typeface="Wingdings" pitchFamily="2" charset="2"/>
              <a:defRPr sz="2400" b="1">
                <a:solidFill>
                  <a:srgbClr val="000099"/>
                </a:solidFill>
                <a:latin typeface="+mj-lt"/>
                <a:ea typeface="+mj-ea"/>
                <a:cs typeface="+mj-cs"/>
              </a:defRPr>
            </a:lvl1pPr>
            <a:lvl2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2pPr>
            <a:lvl3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3pPr>
            <a:lvl4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4pPr>
            <a:lvl5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5pPr>
            <a:lvl6pPr marL="3429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6pPr>
            <a:lvl7pPr marL="6858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7pPr>
            <a:lvl8pPr marL="10287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8pPr>
            <a:lvl9pPr marL="13716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9pPr>
          </a:lstStyle>
          <a:p>
            <a:r>
              <a:rPr lang="de-DE" sz="3200" kern="0" dirty="0">
                <a:solidFill>
                  <a:srgbClr val="06508C"/>
                </a:solidFill>
              </a:rPr>
              <a:t>Lösungsvorschläge</a:t>
            </a:r>
          </a:p>
        </p:txBody>
      </p:sp>
      <p:sp>
        <p:nvSpPr>
          <p:cNvPr id="8" name="Textfeld 7">
            <a:extLst>
              <a:ext uri="{FF2B5EF4-FFF2-40B4-BE49-F238E27FC236}">
                <a16:creationId xmlns:a16="http://schemas.microsoft.com/office/drawing/2014/main" id="{1F562DD9-5984-6543-97B1-AE1C12868C29}"/>
              </a:ext>
            </a:extLst>
          </p:cNvPr>
          <p:cNvSpPr txBox="1"/>
          <p:nvPr/>
        </p:nvSpPr>
        <p:spPr>
          <a:xfrm>
            <a:off x="7655031" y="6073696"/>
            <a:ext cx="3625544" cy="338554"/>
          </a:xfrm>
          <a:prstGeom prst="rect">
            <a:avLst/>
          </a:prstGeom>
          <a:noFill/>
        </p:spPr>
        <p:txBody>
          <a:bodyPr wrap="none" rtlCol="0">
            <a:spAutoFit/>
          </a:bodyPr>
          <a:lstStyle/>
          <a:p>
            <a:r>
              <a:rPr lang="de-DE" sz="1600" i="1" dirty="0">
                <a:latin typeface="Gill Sans" charset="0"/>
                <a:ea typeface="Gill Sans" charset="0"/>
                <a:cs typeface="Gill Sans" charset="0"/>
              </a:rPr>
              <a:t>(Marshall S (2017) </a:t>
            </a:r>
            <a:r>
              <a:rPr lang="de-DE" sz="1600" i="1" dirty="0" err="1">
                <a:latin typeface="Gill Sans" charset="0"/>
                <a:ea typeface="Gill Sans" charset="0"/>
                <a:cs typeface="Gill Sans" charset="0"/>
              </a:rPr>
              <a:t>Anaesthesia</a:t>
            </a:r>
            <a:r>
              <a:rPr lang="de-DE" sz="1600" i="1" dirty="0">
                <a:latin typeface="Gill Sans" charset="0"/>
                <a:ea typeface="Gill Sans" charset="0"/>
                <a:cs typeface="Gill Sans" charset="0"/>
              </a:rPr>
              <a:t> 72, 288-95)</a:t>
            </a:r>
          </a:p>
        </p:txBody>
      </p:sp>
    </p:spTree>
    <p:extLst>
      <p:ext uri="{BB962C8B-B14F-4D97-AF65-F5344CB8AC3E}">
        <p14:creationId xmlns:p14="http://schemas.microsoft.com/office/powerpoint/2010/main" val="3592898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A1016CD-7AF6-084A-95FA-8DAAF10A0DFB}"/>
              </a:ext>
            </a:extLst>
          </p:cNvPr>
          <p:cNvSpPr/>
          <p:nvPr/>
        </p:nvSpPr>
        <p:spPr>
          <a:xfrm>
            <a:off x="9120336" y="6309320"/>
            <a:ext cx="23042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585777679"/>
              </p:ext>
            </p:extLst>
          </p:nvPr>
        </p:nvGraphicFramePr>
        <p:xfrm>
          <a:off x="1775516" y="1412776"/>
          <a:ext cx="8640966" cy="5266060"/>
        </p:xfrm>
        <a:graphic>
          <a:graphicData uri="http://schemas.openxmlformats.org/drawingml/2006/table">
            <a:tbl>
              <a:tblPr/>
              <a:tblGrid>
                <a:gridCol w="1584179">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3384379">
                  <a:extLst>
                    <a:ext uri="{9D8B030D-6E8A-4147-A177-3AD203B41FA5}">
                      <a16:colId xmlns:a16="http://schemas.microsoft.com/office/drawing/2014/main" val="20003"/>
                    </a:ext>
                  </a:extLst>
                </a:gridCol>
              </a:tblGrid>
              <a:tr h="216095">
                <a:tc>
                  <a:txBody>
                    <a:bodyPr/>
                    <a:lstStyle/>
                    <a:p>
                      <a:r>
                        <a:rPr lang="de-DE" sz="1100" b="1" dirty="0">
                          <a:solidFill>
                            <a:srgbClr val="06508C"/>
                          </a:solidFill>
                          <a:effectLst/>
                        </a:rPr>
                        <a:t>Autor</a:t>
                      </a:r>
                      <a:endParaRPr lang="de-DE" sz="1100" dirty="0">
                        <a:solidFill>
                          <a:srgbClr val="06508C"/>
                        </a:solidFill>
                      </a:endParaRPr>
                    </a:p>
                  </a:txBody>
                  <a:tcPr marL="4556" marR="4556" marT="51256" marB="2279" anchor="ctr">
                    <a:lnL>
                      <a:noFill/>
                    </a:lnL>
                    <a:lnR>
                      <a:noFill/>
                    </a:lnR>
                    <a:lnT>
                      <a:noFill/>
                    </a:lnT>
                    <a:lnB>
                      <a:noFill/>
                    </a:lnB>
                  </a:tcPr>
                </a:tc>
                <a:tc>
                  <a:txBody>
                    <a:bodyPr/>
                    <a:lstStyle/>
                    <a:p>
                      <a:r>
                        <a:rPr lang="de-DE" sz="1100" b="1" dirty="0">
                          <a:solidFill>
                            <a:srgbClr val="06508C"/>
                          </a:solidFill>
                          <a:effectLst/>
                        </a:rPr>
                        <a:t>Medium</a:t>
                      </a:r>
                      <a:endParaRPr lang="de-DE" sz="1100" dirty="0">
                        <a:solidFill>
                          <a:srgbClr val="06508C"/>
                        </a:solidFill>
                      </a:endParaRPr>
                    </a:p>
                  </a:txBody>
                  <a:tcPr marL="4556" marR="4556" marT="51256" marB="2279" anchor="ctr">
                    <a:lnL>
                      <a:noFill/>
                    </a:lnL>
                    <a:lnR>
                      <a:noFill/>
                    </a:lnR>
                    <a:lnT>
                      <a:noFill/>
                    </a:lnT>
                    <a:lnB>
                      <a:noFill/>
                    </a:lnB>
                  </a:tcPr>
                </a:tc>
                <a:tc>
                  <a:txBody>
                    <a:bodyPr/>
                    <a:lstStyle/>
                    <a:p>
                      <a:r>
                        <a:rPr lang="de-DE" sz="1100" b="1" dirty="0">
                          <a:solidFill>
                            <a:srgbClr val="06508C"/>
                          </a:solidFill>
                          <a:effectLst/>
                        </a:rPr>
                        <a:t>Inhalt/Zielsetzung</a:t>
                      </a:r>
                      <a:endParaRPr lang="de-DE" sz="1100" dirty="0">
                        <a:solidFill>
                          <a:srgbClr val="06508C"/>
                        </a:solidFill>
                      </a:endParaRPr>
                    </a:p>
                  </a:txBody>
                  <a:tcPr marL="4556" marR="4556" marT="51256" marB="2279" anchor="ctr">
                    <a:lnL>
                      <a:noFill/>
                    </a:lnL>
                    <a:lnR>
                      <a:noFill/>
                    </a:lnR>
                    <a:lnT>
                      <a:noFill/>
                    </a:lnT>
                    <a:lnB>
                      <a:noFill/>
                    </a:lnB>
                  </a:tcPr>
                </a:tc>
                <a:tc>
                  <a:txBody>
                    <a:bodyPr/>
                    <a:lstStyle/>
                    <a:p>
                      <a:r>
                        <a:rPr lang="de-DE" sz="1100" b="1" dirty="0">
                          <a:solidFill>
                            <a:srgbClr val="06508C"/>
                          </a:solidFill>
                          <a:effectLst/>
                        </a:rPr>
                        <a:t>Ergebnis</a:t>
                      </a:r>
                      <a:endParaRPr lang="de-DE" sz="1100" dirty="0">
                        <a:solidFill>
                          <a:srgbClr val="06508C"/>
                        </a:solidFill>
                      </a:endParaRPr>
                    </a:p>
                  </a:txBody>
                  <a:tcPr marL="4556" marR="4556" marT="51256" marB="2279" anchor="ctr">
                    <a:lnL>
                      <a:noFill/>
                    </a:lnL>
                    <a:lnR>
                      <a:noFill/>
                    </a:lnR>
                    <a:lnT>
                      <a:noFill/>
                    </a:lnT>
                    <a:lnB>
                      <a:noFill/>
                    </a:lnB>
                  </a:tcPr>
                </a:tc>
                <a:extLst>
                  <a:ext uri="{0D108BD9-81ED-4DB2-BD59-A6C34878D82A}">
                    <a16:rowId xmlns:a16="http://schemas.microsoft.com/office/drawing/2014/main" val="10000"/>
                  </a:ext>
                </a:extLst>
              </a:tr>
              <a:tr h="155135">
                <a:tc>
                  <a:txBody>
                    <a:bodyPr/>
                    <a:lstStyle/>
                    <a:p>
                      <a:r>
                        <a:rPr lang="de-DE" sz="700" b="1" dirty="0" err="1">
                          <a:solidFill>
                            <a:srgbClr val="06508C"/>
                          </a:solidFill>
                          <a:effectLst/>
                        </a:rPr>
                        <a:t>Arriaga</a:t>
                      </a:r>
                      <a:r>
                        <a:rPr lang="de-DE" sz="700" b="1" dirty="0">
                          <a:solidFill>
                            <a:srgbClr val="06508C"/>
                          </a:solidFill>
                          <a:effectLst/>
                        </a:rPr>
                        <a:t> et al. 2013</a:t>
                      </a:r>
                      <a:endParaRPr lang="de-DE"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Checklisten (Manual)</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Verschiedene Notfälle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75%-</a:t>
                      </a:r>
                      <a:r>
                        <a:rPr lang="de-DE" sz="700" dirty="0" err="1">
                          <a:solidFill>
                            <a:srgbClr val="000000"/>
                          </a:solidFill>
                          <a:effectLst/>
                        </a:rPr>
                        <a:t>ige</a:t>
                      </a:r>
                      <a:r>
                        <a:rPr lang="de-DE" sz="700" dirty="0">
                          <a:solidFill>
                            <a:srgbClr val="000000"/>
                          </a:solidFill>
                          <a:effectLst/>
                        </a:rPr>
                        <a:t> Reduktion an fehlerhaften Schritten wenn GEH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1"/>
                  </a:ext>
                </a:extLst>
              </a:tr>
              <a:tr h="155135">
                <a:tc>
                  <a:txBody>
                    <a:bodyPr/>
                    <a:lstStyle/>
                    <a:p>
                      <a:r>
                        <a:rPr lang="de-DE" sz="700" b="1" dirty="0">
                          <a:solidFill>
                            <a:srgbClr val="06508C"/>
                          </a:solidFill>
                          <a:effectLst/>
                        </a:rPr>
                        <a:t>Behrens et al. 2016</a:t>
                      </a:r>
                      <a:endParaRPr lang="de-DE"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Piktogramm</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Narkose für Traumapatient</a:t>
                      </a:r>
                      <a:endParaRPr lang="de-DE" sz="700"/>
                    </a:p>
                  </a:txBody>
                  <a:tcPr marL="4556" marR="4556" marT="51256" marB="2279" anchor="ctr">
                    <a:lnL>
                      <a:noFill/>
                    </a:lnL>
                    <a:lnR>
                      <a:noFill/>
                    </a:lnR>
                    <a:lnT>
                      <a:noFill/>
                    </a:lnT>
                    <a:lnB>
                      <a:noFill/>
                    </a:lnB>
                  </a:tcPr>
                </a:tc>
                <a:tc>
                  <a:txBody>
                    <a:bodyPr/>
                    <a:lstStyle/>
                    <a:p>
                      <a:r>
                        <a:rPr lang="de-DE" sz="700" dirty="0" err="1">
                          <a:solidFill>
                            <a:srgbClr val="000000"/>
                          </a:solidFill>
                          <a:effectLst/>
                        </a:rPr>
                        <a:t>k.a</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02"/>
                  </a:ext>
                </a:extLst>
              </a:tr>
              <a:tr h="155135">
                <a:tc>
                  <a:txBody>
                    <a:bodyPr/>
                    <a:lstStyle/>
                    <a:p>
                      <a:r>
                        <a:rPr lang="da-DK" sz="700" b="1" dirty="0">
                          <a:solidFill>
                            <a:srgbClr val="06508C"/>
                          </a:solidFill>
                          <a:effectLst/>
                        </a:rPr>
                        <a:t>Berkenstadt et al. 2006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PC-Bildschirm</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Verschiedene Notfälle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Weniger Wissensfehler, wenn GEH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3"/>
                  </a:ext>
                </a:extLst>
              </a:tr>
              <a:tr h="256735">
                <a:tc>
                  <a:txBody>
                    <a:bodyPr/>
                    <a:lstStyle/>
                    <a:p>
                      <a:r>
                        <a:rPr lang="da-DK" sz="700" b="1" dirty="0">
                          <a:solidFill>
                            <a:srgbClr val="06508C"/>
                          </a:solidFill>
                          <a:effectLst/>
                        </a:rPr>
                        <a:t>Bould et al. 2009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a:solidFill>
                            <a:srgbClr val="000000"/>
                          </a:solidFill>
                          <a:effectLst/>
                        </a:rPr>
                        <a:t>Poster</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Neugeborenenreanimation</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Anwender wurden nicht geschult. GEH verbessert Handeln nicht. GEH wurde kaum verwendet.</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04"/>
                  </a:ext>
                </a:extLst>
              </a:tr>
              <a:tr h="236415">
                <a:tc>
                  <a:txBody>
                    <a:bodyPr/>
                    <a:lstStyle/>
                    <a:p>
                      <a:r>
                        <a:rPr lang="de-DE" sz="700" b="1" dirty="0" err="1">
                          <a:solidFill>
                            <a:srgbClr val="06508C"/>
                          </a:solidFill>
                          <a:effectLst/>
                        </a:rPr>
                        <a:t>Burden</a:t>
                      </a:r>
                      <a:r>
                        <a:rPr lang="de-DE" sz="700" b="1" dirty="0">
                          <a:solidFill>
                            <a:srgbClr val="06508C"/>
                          </a:solidFill>
                          <a:effectLst/>
                        </a:rPr>
                        <a:t> et al. 2012 </a:t>
                      </a:r>
                      <a:endParaRPr lang="de-DE"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Poster</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Maligne Hyperthermie / </a:t>
                      </a:r>
                      <a:r>
                        <a:rPr lang="de-DE" sz="700" dirty="0" err="1">
                          <a:solidFill>
                            <a:srgbClr val="000000"/>
                          </a:solidFill>
                          <a:effectLst/>
                        </a:rPr>
                        <a:t>Peripartale</a:t>
                      </a:r>
                      <a:r>
                        <a:rPr lang="de-DE" sz="700" dirty="0">
                          <a:solidFill>
                            <a:srgbClr val="000000"/>
                          </a:solidFill>
                          <a:effectLst/>
                        </a:rPr>
                        <a:t> Reanimation </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Verbesserte Performance, wenn eine Person ("Reader") die Handlungsschritte vorliest</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5"/>
                  </a:ext>
                </a:extLst>
              </a:tr>
              <a:tr h="155135">
                <a:tc>
                  <a:txBody>
                    <a:bodyPr/>
                    <a:lstStyle/>
                    <a:p>
                      <a:r>
                        <a:rPr lang="de-DE" sz="700" b="1" dirty="0" err="1">
                          <a:solidFill>
                            <a:srgbClr val="06508C"/>
                          </a:solidFill>
                          <a:effectLst/>
                        </a:rPr>
                        <a:t>Clebone</a:t>
                      </a:r>
                      <a:r>
                        <a:rPr lang="de-DE" sz="700" b="1" dirty="0">
                          <a:solidFill>
                            <a:srgbClr val="06508C"/>
                          </a:solidFill>
                          <a:effectLst/>
                        </a:rPr>
                        <a:t> et al. 2017</a:t>
                      </a:r>
                      <a:endParaRPr lang="de-DE" sz="700" b="1" dirty="0">
                        <a:solidFill>
                          <a:srgbClr val="06508C"/>
                        </a:solidFill>
                      </a:endParaRPr>
                    </a:p>
                  </a:txBody>
                  <a:tcPr marL="4556" marR="4556" marT="51256" marB="2279" anchor="ctr">
                    <a:lnL>
                      <a:noFill/>
                    </a:lnL>
                    <a:lnR>
                      <a:noFill/>
                    </a:lnR>
                    <a:lnT>
                      <a:noFill/>
                    </a:lnT>
                    <a:lnB>
                      <a:noFill/>
                    </a:lnB>
                  </a:tcPr>
                </a:tc>
                <a:tc>
                  <a:txBody>
                    <a:bodyPr/>
                    <a:lstStyle/>
                    <a:p>
                      <a:r>
                        <a:rPr lang="de-DE" sz="700">
                          <a:solidFill>
                            <a:srgbClr val="000000"/>
                          </a:solidFill>
                          <a:effectLst/>
                        </a:rPr>
                        <a:t>Digital: Smartphone</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Checklisten für pädiatrische Notfälle</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k.a.</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06"/>
                  </a:ext>
                </a:extLst>
              </a:tr>
              <a:tr h="155135">
                <a:tc>
                  <a:txBody>
                    <a:bodyPr/>
                    <a:lstStyle/>
                    <a:p>
                      <a:r>
                        <a:rPr lang="de-DE" sz="700" b="1" dirty="0" err="1">
                          <a:solidFill>
                            <a:srgbClr val="06508C"/>
                          </a:solidFill>
                          <a:effectLst/>
                        </a:rPr>
                        <a:t>Clebone</a:t>
                      </a:r>
                      <a:r>
                        <a:rPr lang="de-DE" sz="700" b="1" dirty="0">
                          <a:solidFill>
                            <a:srgbClr val="06508C"/>
                          </a:solidFill>
                          <a:effectLst/>
                        </a:rPr>
                        <a:t> et al. 2019 </a:t>
                      </a:r>
                      <a:endParaRPr lang="de-DE"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Checklisten (3 Designs)</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Vergleich verschiedener Darstellungsformen</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Bestimmte Designformen haben Vorteile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7"/>
                  </a:ext>
                </a:extLst>
              </a:tr>
              <a:tr h="190216">
                <a:tc>
                  <a:txBody>
                    <a:bodyPr/>
                    <a:lstStyle/>
                    <a:p>
                      <a:r>
                        <a:rPr lang="de-DE" sz="700" b="1" dirty="0" err="1">
                          <a:solidFill>
                            <a:srgbClr val="06508C"/>
                          </a:solidFill>
                          <a:effectLst/>
                        </a:rPr>
                        <a:t>Coopmans</a:t>
                      </a:r>
                      <a:r>
                        <a:rPr lang="de-DE" sz="700" b="1" dirty="0">
                          <a:solidFill>
                            <a:srgbClr val="06508C"/>
                          </a:solidFill>
                          <a:effectLst/>
                        </a:rPr>
                        <a:t> &amp; Biddle 2008 </a:t>
                      </a:r>
                      <a:endParaRPr lang="de-DE"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Personal Digital </a:t>
                      </a:r>
                      <a:r>
                        <a:rPr lang="de-DE" sz="700" dirty="0" err="1">
                          <a:solidFill>
                            <a:srgbClr val="000000"/>
                          </a:solidFill>
                          <a:effectLst/>
                        </a:rPr>
                        <a:t>Assistant</a:t>
                      </a:r>
                      <a:r>
                        <a:rPr lang="de-DE" sz="700" dirty="0">
                          <a:solidFill>
                            <a:srgbClr val="000000"/>
                          </a:solidFill>
                          <a:effectLst/>
                        </a:rPr>
                        <a:t> (PDA)</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Lungenödem, Hypoglykämie</a:t>
                      </a:r>
                      <a:endParaRPr lang="de-DE" sz="700"/>
                    </a:p>
                  </a:txBody>
                  <a:tcPr marL="4556" marR="4556" marT="51256" marB="2279" anchor="ctr">
                    <a:lnL>
                      <a:noFill/>
                    </a:lnL>
                    <a:lnR>
                      <a:noFill/>
                    </a:lnR>
                    <a:lnT>
                      <a:noFill/>
                    </a:lnT>
                    <a:lnB>
                      <a:noFill/>
                    </a:lnB>
                  </a:tcPr>
                </a:tc>
                <a:tc>
                  <a:txBody>
                    <a:bodyPr/>
                    <a:lstStyle/>
                    <a:p>
                      <a:r>
                        <a:rPr lang="de-DE" sz="700" dirty="0">
                          <a:solidFill>
                            <a:srgbClr val="000000"/>
                          </a:solidFill>
                          <a:effectLst/>
                        </a:rPr>
                        <a:t>Die Diagnose wird in einem Szenario verbessert, in dem anderen verzögert  </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08"/>
                  </a:ext>
                </a:extLst>
              </a:tr>
              <a:tr h="155135">
                <a:tc>
                  <a:txBody>
                    <a:bodyPr/>
                    <a:lstStyle/>
                    <a:p>
                      <a:r>
                        <a:rPr lang="da-DK" sz="700" b="1" dirty="0">
                          <a:solidFill>
                            <a:srgbClr val="06508C"/>
                          </a:solidFill>
                          <a:effectLst/>
                        </a:rPr>
                        <a:t>Hardy et al. 2018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Maligne Hyperthermie </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Bessere Behandlung, wenn Checkliste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9"/>
                  </a:ext>
                </a:extLst>
              </a:tr>
              <a:tr h="155135">
                <a:tc>
                  <a:txBody>
                    <a:bodyPr/>
                    <a:lstStyle/>
                    <a:p>
                      <a:r>
                        <a:rPr lang="fr-FR" sz="700" b="1" dirty="0">
                          <a:solidFill>
                            <a:srgbClr val="06508C"/>
                          </a:solidFill>
                          <a:effectLst/>
                        </a:rPr>
                        <a:t>Harrison et al. 2006 </a:t>
                      </a:r>
                      <a:endParaRPr lang="fr-FR"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Poster</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Maligne Hyperthermie </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Je häufiger auf die GEH zugegriffen wurde, desto besser war die Performance</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10"/>
                  </a:ext>
                </a:extLst>
              </a:tr>
              <a:tr h="155135">
                <a:tc>
                  <a:txBody>
                    <a:bodyPr/>
                    <a:lstStyle/>
                    <a:p>
                      <a:r>
                        <a:rPr lang="da-DK" sz="700" b="1" dirty="0">
                          <a:solidFill>
                            <a:srgbClr val="06508C"/>
                          </a:solidFill>
                          <a:effectLst/>
                        </a:rPr>
                        <a:t>Hilton et al. 2016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Geburtshilfliche Blutung</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Variabler Einsatz der 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1"/>
                  </a:ext>
                </a:extLst>
              </a:tr>
              <a:tr h="155135">
                <a:tc>
                  <a:txBody>
                    <a:bodyPr/>
                    <a:lstStyle/>
                    <a:p>
                      <a:r>
                        <a:rPr lang="de-DE" sz="700" b="1" dirty="0" err="1">
                          <a:solidFill>
                            <a:srgbClr val="06508C"/>
                          </a:solidFill>
                          <a:effectLst/>
                        </a:rPr>
                        <a:t>Hoefnagel</a:t>
                      </a:r>
                      <a:r>
                        <a:rPr lang="de-DE" sz="700" b="1" dirty="0">
                          <a:solidFill>
                            <a:srgbClr val="06508C"/>
                          </a:solidFill>
                          <a:effectLst/>
                        </a:rPr>
                        <a:t> et al. 2019</a:t>
                      </a:r>
                      <a:endParaRPr lang="de-DE"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Checklisten</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Neuroanästhesiologische Notfälle</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k.a.</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12"/>
                  </a:ext>
                </a:extLst>
              </a:tr>
              <a:tr h="176548">
                <a:tc>
                  <a:txBody>
                    <a:bodyPr/>
                    <a:lstStyle/>
                    <a:p>
                      <a:r>
                        <a:rPr lang="fr-FR" sz="700" b="1" dirty="0" err="1">
                          <a:solidFill>
                            <a:srgbClr val="06508C"/>
                          </a:solidFill>
                          <a:effectLst/>
                        </a:rPr>
                        <a:t>Lelaidier</a:t>
                      </a:r>
                      <a:r>
                        <a:rPr lang="fr-FR" sz="700" b="1" dirty="0">
                          <a:solidFill>
                            <a:srgbClr val="06508C"/>
                          </a:solidFill>
                          <a:effectLst/>
                        </a:rPr>
                        <a:t> et al. 2017 </a:t>
                      </a:r>
                      <a:endParaRPr lang="fr-FR"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Smartphone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Verschiedene Notfälle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Bessere Teamperformance, wenn das Smartphone vom </a:t>
                      </a:r>
                      <a:r>
                        <a:rPr lang="de-DE" sz="700" dirty="0" err="1">
                          <a:solidFill>
                            <a:srgbClr val="000000"/>
                          </a:solidFill>
                          <a:effectLst/>
                        </a:rPr>
                        <a:t>Teamleader</a:t>
                      </a:r>
                      <a:r>
                        <a:rPr lang="de-DE" sz="700" dirty="0">
                          <a:solidFill>
                            <a:srgbClr val="000000"/>
                          </a:solidFill>
                          <a:effectLst/>
                        </a:rPr>
                        <a:t> eingesetzt wird</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3"/>
                  </a:ext>
                </a:extLst>
              </a:tr>
              <a:tr h="155135">
                <a:tc>
                  <a:txBody>
                    <a:bodyPr/>
                    <a:lstStyle/>
                    <a:p>
                      <a:r>
                        <a:rPr lang="da-DK" sz="700" b="1" dirty="0">
                          <a:solidFill>
                            <a:srgbClr val="06508C"/>
                          </a:solidFill>
                          <a:effectLst/>
                        </a:rPr>
                        <a:t>Lipps et al. 2017</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a:solidFill>
                            <a:srgbClr val="000000"/>
                          </a:solidFill>
                          <a:effectLst/>
                        </a:rPr>
                        <a:t>Digital: PC-Bildschirm</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Bradykardie</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Bessere Behandlung des AV-Blocks, wenn GEH verwendet wurde</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14"/>
                  </a:ext>
                </a:extLst>
              </a:tr>
              <a:tr h="155135">
                <a:tc>
                  <a:txBody>
                    <a:bodyPr/>
                    <a:lstStyle/>
                    <a:p>
                      <a:r>
                        <a:rPr lang="da-DK" sz="700" b="1" dirty="0">
                          <a:solidFill>
                            <a:srgbClr val="06508C"/>
                          </a:solidFill>
                          <a:effectLst/>
                        </a:rPr>
                        <a:t>Low et al. 2011</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Smartphone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Erwachsenenreanimation</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Bessere Behandlung, wenn GEH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5"/>
                  </a:ext>
                </a:extLst>
              </a:tr>
              <a:tr h="162880">
                <a:tc>
                  <a:txBody>
                    <a:bodyPr/>
                    <a:lstStyle/>
                    <a:p>
                      <a:r>
                        <a:rPr lang="da-DK" sz="700" b="1" dirty="0">
                          <a:solidFill>
                            <a:srgbClr val="06508C"/>
                          </a:solidFill>
                          <a:effectLst/>
                        </a:rPr>
                        <a:t>Marshall et al. 2014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Poster</a:t>
                      </a:r>
                      <a:endParaRPr lang="de-DE" sz="700" dirty="0"/>
                    </a:p>
                  </a:txBody>
                  <a:tcPr marL="4556" marR="4556" marT="51256" marB="2279" anchor="ctr">
                    <a:lnL>
                      <a:noFill/>
                    </a:lnL>
                    <a:lnR>
                      <a:noFill/>
                    </a:lnR>
                    <a:lnT>
                      <a:noFill/>
                    </a:lnT>
                    <a:lnB>
                      <a:noFill/>
                    </a:lnB>
                  </a:tcPr>
                </a:tc>
                <a:tc>
                  <a:txBody>
                    <a:bodyPr/>
                    <a:lstStyle/>
                    <a:p>
                      <a:r>
                        <a:rPr lang="de-DE" sz="700" dirty="0" err="1">
                          <a:solidFill>
                            <a:srgbClr val="000000"/>
                          </a:solidFill>
                          <a:effectLst/>
                        </a:rPr>
                        <a:t>Can't</a:t>
                      </a:r>
                      <a:r>
                        <a:rPr lang="de-DE" sz="700" dirty="0">
                          <a:solidFill>
                            <a:srgbClr val="000000"/>
                          </a:solidFill>
                          <a:effectLst/>
                        </a:rPr>
                        <a:t> </a:t>
                      </a:r>
                      <a:r>
                        <a:rPr lang="de-DE" sz="700" dirty="0" err="1">
                          <a:solidFill>
                            <a:srgbClr val="000000"/>
                          </a:solidFill>
                          <a:effectLst/>
                        </a:rPr>
                        <a:t>intubate</a:t>
                      </a:r>
                      <a:r>
                        <a:rPr lang="de-DE" sz="700" dirty="0">
                          <a:solidFill>
                            <a:srgbClr val="000000"/>
                          </a:solidFill>
                          <a:effectLst/>
                        </a:rPr>
                        <a:t>, </a:t>
                      </a:r>
                      <a:r>
                        <a:rPr lang="de-DE" sz="700" dirty="0" err="1">
                          <a:solidFill>
                            <a:srgbClr val="000000"/>
                          </a:solidFill>
                          <a:effectLst/>
                        </a:rPr>
                        <a:t>can't</a:t>
                      </a:r>
                      <a:r>
                        <a:rPr lang="de-DE" sz="700" dirty="0">
                          <a:solidFill>
                            <a:srgbClr val="000000"/>
                          </a:solidFill>
                          <a:effectLst/>
                        </a:rPr>
                        <a:t> </a:t>
                      </a:r>
                      <a:r>
                        <a:rPr lang="de-DE" sz="700" dirty="0" err="1">
                          <a:solidFill>
                            <a:srgbClr val="000000"/>
                          </a:solidFill>
                          <a:effectLst/>
                        </a:rPr>
                        <a:t>oxygenate</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Nicht-technische Fertigkeiten werden besser, wenn GEH verwendet wird</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16"/>
                  </a:ext>
                </a:extLst>
              </a:tr>
              <a:tr h="190216">
                <a:tc>
                  <a:txBody>
                    <a:bodyPr/>
                    <a:lstStyle/>
                    <a:p>
                      <a:r>
                        <a:rPr lang="da-DK" sz="700" b="1" dirty="0">
                          <a:solidFill>
                            <a:srgbClr val="06508C"/>
                          </a:solidFill>
                          <a:effectLst/>
                        </a:rPr>
                        <a:t>Marshall et al. 2016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2 Poster mit verschiedenem Desing</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Anaphylaxie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Lineare Darstellung der Handlungsschritte erscheint geeigneter als verzweigte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7"/>
                  </a:ext>
                </a:extLst>
              </a:tr>
              <a:tr h="162880">
                <a:tc>
                  <a:txBody>
                    <a:bodyPr/>
                    <a:lstStyle/>
                    <a:p>
                      <a:r>
                        <a:rPr lang="da-DK" sz="700" b="1" dirty="0">
                          <a:solidFill>
                            <a:srgbClr val="06508C"/>
                          </a:solidFill>
                          <a:effectLst/>
                        </a:rPr>
                        <a:t>McEvoy et al. 2014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a:solidFill>
                            <a:srgbClr val="000000"/>
                          </a:solidFill>
                          <a:effectLst/>
                        </a:rPr>
                        <a:t>Digital: Tablet</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Lokalanästhetikaintoxikation</a:t>
                      </a:r>
                      <a:endParaRPr lang="de-DE" sz="700"/>
                    </a:p>
                  </a:txBody>
                  <a:tcPr marL="4556" marR="4556" marT="51256" marB="2279" anchor="ctr">
                    <a:lnL>
                      <a:noFill/>
                    </a:lnL>
                    <a:lnR>
                      <a:noFill/>
                    </a:lnR>
                    <a:lnT>
                      <a:noFill/>
                    </a:lnT>
                    <a:lnB>
                      <a:noFill/>
                    </a:lnB>
                  </a:tcPr>
                </a:tc>
                <a:tc>
                  <a:txBody>
                    <a:bodyPr/>
                    <a:lstStyle/>
                    <a:p>
                      <a:r>
                        <a:rPr lang="de-DE" sz="700" dirty="0">
                          <a:solidFill>
                            <a:srgbClr val="000000"/>
                          </a:solidFill>
                          <a:effectLst/>
                        </a:rPr>
                        <a:t>Verbesserte Performance, wenn eine Person ("Reader") die Handlungsschritte vorliest</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18"/>
                  </a:ext>
                </a:extLst>
              </a:tr>
              <a:tr h="162880">
                <a:tc>
                  <a:txBody>
                    <a:bodyPr/>
                    <a:lstStyle/>
                    <a:p>
                      <a:r>
                        <a:rPr lang="da-DK" sz="700" b="1" dirty="0">
                          <a:solidFill>
                            <a:srgbClr val="06508C"/>
                          </a:solidFill>
                          <a:effectLst/>
                        </a:rPr>
                        <a:t>Neal et al. 2012</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a:solidFill>
                            <a:srgbClr val="000000"/>
                          </a:solidFill>
                          <a:effectLst/>
                        </a:rPr>
                        <a:t>Lokalanästhetikaintoxikation</a:t>
                      </a:r>
                      <a:endParaRPr lang="de-DE" sz="70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Verbesserte technische und nicht-technische Performance, wenn GEH verwendet wird</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9"/>
                  </a:ext>
                </a:extLst>
              </a:tr>
              <a:tr h="155135">
                <a:tc>
                  <a:txBody>
                    <a:bodyPr/>
                    <a:lstStyle/>
                    <a:p>
                      <a:r>
                        <a:rPr lang="da-DK" sz="700" b="1" dirty="0">
                          <a:solidFill>
                            <a:srgbClr val="06508C"/>
                          </a:solidFill>
                          <a:effectLst/>
                        </a:rPr>
                        <a:t>Runciman et al. 2005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Manual</a:t>
                      </a:r>
                      <a:endParaRPr lang="de-DE" sz="700" dirty="0"/>
                    </a:p>
                  </a:txBody>
                  <a:tcPr marL="4556" marR="4556" marT="51256" marB="2279" anchor="ctr">
                    <a:lnL>
                      <a:noFill/>
                    </a:lnL>
                    <a:lnR>
                      <a:noFill/>
                    </a:lnR>
                    <a:lnT>
                      <a:noFill/>
                    </a:lnT>
                    <a:lnB>
                      <a:noFill/>
                    </a:lnB>
                  </a:tcPr>
                </a:tc>
                <a:tc>
                  <a:txBody>
                    <a:bodyPr/>
                    <a:lstStyle/>
                    <a:p>
                      <a:r>
                        <a:rPr lang="de-DE" sz="700" dirty="0">
                          <a:solidFill>
                            <a:srgbClr val="000000"/>
                          </a:solidFill>
                          <a:effectLst/>
                        </a:rPr>
                        <a:t>24 Notfälle</a:t>
                      </a:r>
                      <a:endParaRPr lang="de-DE" sz="700" dirty="0"/>
                    </a:p>
                  </a:txBody>
                  <a:tcPr marL="4556" marR="4556" marT="51256" marB="2279" anchor="ctr">
                    <a:lnL>
                      <a:noFill/>
                    </a:lnL>
                    <a:lnR>
                      <a:noFill/>
                    </a:lnR>
                    <a:lnT>
                      <a:noFill/>
                    </a:lnT>
                    <a:lnB>
                      <a:noFill/>
                    </a:lnB>
                  </a:tcPr>
                </a:tc>
                <a:tc>
                  <a:txBody>
                    <a:bodyPr/>
                    <a:lstStyle/>
                    <a:p>
                      <a:r>
                        <a:rPr lang="de-DE" sz="700" dirty="0" err="1">
                          <a:solidFill>
                            <a:srgbClr val="000000"/>
                          </a:solidFill>
                          <a:effectLst/>
                        </a:rPr>
                        <a:t>k.a</a:t>
                      </a:r>
                      <a:r>
                        <a:rPr lang="de-DE" sz="700" dirty="0">
                          <a:solidFill>
                            <a:srgbClr val="000000"/>
                          </a:solidFill>
                          <a:effectLst/>
                        </a:rPr>
                        <a:t>.</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20"/>
                  </a:ext>
                </a:extLst>
              </a:tr>
              <a:tr h="155135">
                <a:tc>
                  <a:txBody>
                    <a:bodyPr/>
                    <a:lstStyle/>
                    <a:p>
                      <a:r>
                        <a:rPr lang="da-DK" sz="700" b="1" dirty="0">
                          <a:solidFill>
                            <a:srgbClr val="06508C"/>
                          </a:solidFill>
                          <a:effectLst/>
                        </a:rPr>
                        <a:t>Schneider et al. 1995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PC-Bildschirm</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Hinweisgeber ("Prompter") bei ACLS-Notfällen</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Verbesserte Performance, wenn "Prompter"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21"/>
                  </a:ext>
                </a:extLst>
              </a:tr>
              <a:tr h="162880">
                <a:tc>
                  <a:txBody>
                    <a:bodyPr/>
                    <a:lstStyle/>
                    <a:p>
                      <a:r>
                        <a:rPr lang="da-DK" sz="700" b="1" dirty="0">
                          <a:solidFill>
                            <a:srgbClr val="06508C"/>
                          </a:solidFill>
                          <a:effectLst/>
                        </a:rPr>
                        <a:t>Shear et al. 2019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Poster und Digital: PC-Bildschirm</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Maligne Hyperthermie </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Verbesserte technische und nicht-technische Performance, wenn GEH verwendet wird</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22"/>
                  </a:ext>
                </a:extLst>
              </a:tr>
              <a:tr h="155135">
                <a:tc>
                  <a:txBody>
                    <a:bodyPr/>
                    <a:lstStyle/>
                    <a:p>
                      <a:r>
                        <a:rPr lang="fr-FR" sz="700" b="1" dirty="0">
                          <a:solidFill>
                            <a:srgbClr val="06508C"/>
                          </a:solidFill>
                          <a:effectLst/>
                        </a:rPr>
                        <a:t>St.Pierre et al- 2017a </a:t>
                      </a:r>
                      <a:endParaRPr lang="fr-FR"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PC-Bildschirm</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Intraoperativer Myokardinfarkt</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Verbesserte Performance, wenn GEH verwendet wird</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23"/>
                  </a:ext>
                </a:extLst>
              </a:tr>
              <a:tr h="155135">
                <a:tc>
                  <a:txBody>
                    <a:bodyPr/>
                    <a:lstStyle/>
                    <a:p>
                      <a:r>
                        <a:rPr lang="da-DK" sz="700" b="1" dirty="0">
                          <a:solidFill>
                            <a:srgbClr val="06508C"/>
                          </a:solidFill>
                          <a:effectLst/>
                        </a:rPr>
                        <a:t>St.Pierre et al- 2017b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Digital: PC-Bildschirm</a:t>
                      </a:r>
                      <a:endParaRPr lang="de-DE" sz="700" dirty="0"/>
                    </a:p>
                  </a:txBody>
                  <a:tcPr marL="4556" marR="4556" marT="51256" marB="2279" anchor="ctr">
                    <a:lnL>
                      <a:noFill/>
                    </a:lnL>
                    <a:lnR>
                      <a:noFill/>
                    </a:lnR>
                    <a:lnT>
                      <a:noFill/>
                    </a:lnT>
                    <a:lnB>
                      <a:noFill/>
                    </a:lnB>
                  </a:tcPr>
                </a:tc>
                <a:tc>
                  <a:txBody>
                    <a:bodyPr/>
                    <a:lstStyle/>
                    <a:p>
                      <a:r>
                        <a:rPr lang="de-DE" sz="700" dirty="0">
                          <a:solidFill>
                            <a:srgbClr val="000000"/>
                          </a:solidFill>
                          <a:effectLst/>
                        </a:rPr>
                        <a:t>TURP-Syndrom</a:t>
                      </a:r>
                      <a:endParaRPr lang="de-DE" sz="700" dirty="0"/>
                    </a:p>
                  </a:txBody>
                  <a:tcPr marL="4556" marR="4556" marT="51256" marB="2279" anchor="ctr">
                    <a:lnL>
                      <a:noFill/>
                    </a:lnL>
                    <a:lnR>
                      <a:noFill/>
                    </a:lnR>
                    <a:lnT>
                      <a:noFill/>
                    </a:lnT>
                    <a:lnB>
                      <a:noFill/>
                    </a:lnB>
                  </a:tcPr>
                </a:tc>
                <a:tc>
                  <a:txBody>
                    <a:bodyPr/>
                    <a:lstStyle/>
                    <a:p>
                      <a:r>
                        <a:rPr lang="de-DE" sz="700" dirty="0">
                          <a:solidFill>
                            <a:srgbClr val="000000"/>
                          </a:solidFill>
                          <a:effectLst/>
                        </a:rPr>
                        <a:t>Verbesserte Performance, wenn GEH verwendet wird, Anwendung aktueller Guidelines,</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24"/>
                  </a:ext>
                </a:extLst>
              </a:tr>
              <a:tr h="155135">
                <a:tc>
                  <a:txBody>
                    <a:bodyPr/>
                    <a:lstStyle/>
                    <a:p>
                      <a:r>
                        <a:rPr lang="da-DK" sz="700" b="1" dirty="0">
                          <a:solidFill>
                            <a:srgbClr val="06508C"/>
                          </a:solidFill>
                          <a:effectLst/>
                        </a:rPr>
                        <a:t>Tobin et al. 2013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Narkose für </a:t>
                      </a:r>
                      <a:r>
                        <a:rPr lang="de-DE" sz="700" dirty="0" err="1">
                          <a:solidFill>
                            <a:srgbClr val="000000"/>
                          </a:solidFill>
                          <a:effectLst/>
                        </a:rPr>
                        <a:t>Traumapatient</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err="1">
                          <a:solidFill>
                            <a:srgbClr val="000000"/>
                          </a:solidFill>
                          <a:effectLst/>
                        </a:rPr>
                        <a:t>k.a</a:t>
                      </a:r>
                      <a:r>
                        <a:rPr lang="de-DE" sz="700" dirty="0">
                          <a:solidFill>
                            <a:srgbClr val="000000"/>
                          </a:solidFill>
                          <a:effectLst/>
                        </a:rPr>
                        <a:t>.</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25"/>
                  </a:ext>
                </a:extLst>
              </a:tr>
              <a:tr h="155135">
                <a:tc>
                  <a:txBody>
                    <a:bodyPr/>
                    <a:lstStyle/>
                    <a:p>
                      <a:r>
                        <a:rPr lang="fr-FR" sz="700" b="1" dirty="0">
                          <a:solidFill>
                            <a:srgbClr val="06508C"/>
                          </a:solidFill>
                          <a:effectLst/>
                        </a:rPr>
                        <a:t>Watkins et al. 2016 </a:t>
                      </a:r>
                      <a:endParaRPr lang="fr-FR"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Poster und Digital: PC-Bildschirm</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6 verschiedene Szenarien</a:t>
                      </a:r>
                      <a:endParaRPr lang="de-DE" sz="700"/>
                    </a:p>
                  </a:txBody>
                  <a:tcPr marL="4556" marR="4556" marT="51256" marB="2279" anchor="ctr">
                    <a:lnL>
                      <a:noFill/>
                    </a:lnL>
                    <a:lnR>
                      <a:noFill/>
                    </a:lnR>
                    <a:lnT>
                      <a:noFill/>
                    </a:lnT>
                    <a:lnB>
                      <a:noFill/>
                    </a:lnB>
                  </a:tcPr>
                </a:tc>
                <a:tc>
                  <a:txBody>
                    <a:bodyPr/>
                    <a:lstStyle/>
                    <a:p>
                      <a:r>
                        <a:rPr lang="de-DE" sz="700" dirty="0">
                          <a:solidFill>
                            <a:srgbClr val="000000"/>
                          </a:solidFill>
                          <a:effectLst/>
                        </a:rPr>
                        <a:t>Format der Darstellung (Papier/PC) beeinflusst die Performance nicht</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26"/>
                  </a:ext>
                </a:extLst>
              </a:tr>
              <a:tr h="155135">
                <a:tc>
                  <a:txBody>
                    <a:bodyPr/>
                    <a:lstStyle/>
                    <a:p>
                      <a:r>
                        <a:rPr lang="nl-NL" sz="700" b="1" dirty="0">
                          <a:solidFill>
                            <a:srgbClr val="06508C"/>
                          </a:solidFill>
                          <a:effectLst/>
                        </a:rPr>
                        <a:t>Ziewacz et al. 2011 </a:t>
                      </a:r>
                      <a:endParaRPr lang="nl-NL"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Checklisten (Manual)</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8 verschiedene Szenarien</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6-fache Reduktion an Fehlern, wenn GEH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27"/>
                  </a:ext>
                </a:extLst>
              </a:tr>
            </a:tbl>
          </a:graphicData>
        </a:graphic>
      </p:graphicFrame>
      <p:sp>
        <p:nvSpPr>
          <p:cNvPr id="8" name="Titel 3">
            <a:extLst>
              <a:ext uri="{FF2B5EF4-FFF2-40B4-BE49-F238E27FC236}">
                <a16:creationId xmlns:a16="http://schemas.microsoft.com/office/drawing/2014/main" id="{0DAB88B6-9949-354D-A5C0-3826CCC2FBD9}"/>
              </a:ext>
            </a:extLst>
          </p:cNvPr>
          <p:cNvSpPr txBox="1">
            <a:spLocks/>
          </p:cNvSpPr>
          <p:nvPr/>
        </p:nvSpPr>
        <p:spPr bwMode="auto">
          <a:xfrm>
            <a:off x="1765994" y="548680"/>
            <a:ext cx="86600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buClr>
                <a:schemeClr val="folHlink"/>
              </a:buClr>
              <a:buSzPct val="80000"/>
              <a:buFont typeface="Wingdings" pitchFamily="2" charset="2"/>
              <a:defRPr sz="2400" b="1">
                <a:solidFill>
                  <a:srgbClr val="000099"/>
                </a:solidFill>
                <a:latin typeface="+mj-lt"/>
                <a:ea typeface="+mj-ea"/>
                <a:cs typeface="+mj-cs"/>
              </a:defRPr>
            </a:lvl1pPr>
            <a:lvl2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2pPr>
            <a:lvl3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3pPr>
            <a:lvl4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4pPr>
            <a:lvl5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5pPr>
            <a:lvl6pPr marL="3429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6pPr>
            <a:lvl7pPr marL="6858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7pPr>
            <a:lvl8pPr marL="10287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8pPr>
            <a:lvl9pPr marL="13716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9pPr>
          </a:lstStyle>
          <a:p>
            <a:r>
              <a:rPr lang="de-DE" sz="3200" kern="0" dirty="0">
                <a:solidFill>
                  <a:srgbClr val="06508C"/>
                </a:solidFill>
              </a:rPr>
              <a:t>Ergebnisse aus Simulationsstudien</a:t>
            </a:r>
          </a:p>
        </p:txBody>
      </p:sp>
    </p:spTree>
    <p:extLst>
      <p:ext uri="{BB962C8B-B14F-4D97-AF65-F5344CB8AC3E}">
        <p14:creationId xmlns:p14="http://schemas.microsoft.com/office/powerpoint/2010/main" val="40732938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503853C-C127-E346-9B9F-DBE6F71C59C1}"/>
              </a:ext>
            </a:extLst>
          </p:cNvPr>
          <p:cNvSpPr/>
          <p:nvPr/>
        </p:nvSpPr>
        <p:spPr>
          <a:xfrm>
            <a:off x="9120336" y="6309320"/>
            <a:ext cx="23042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6BFB35A4-1A85-794A-A37F-F1C54FC15E00}"/>
              </a:ext>
            </a:extLst>
          </p:cNvPr>
          <p:cNvGraphicFramePr>
            <a:graphicFrameLocks noGrp="1"/>
          </p:cNvGraphicFramePr>
          <p:nvPr>
            <p:extLst>
              <p:ext uri="{D42A27DB-BD31-4B8C-83A1-F6EECF244321}">
                <p14:modId xmlns:p14="http://schemas.microsoft.com/office/powerpoint/2010/main" val="1117404049"/>
              </p:ext>
            </p:extLst>
          </p:nvPr>
        </p:nvGraphicFramePr>
        <p:xfrm>
          <a:off x="1775516" y="1412776"/>
          <a:ext cx="8640966" cy="5266060"/>
        </p:xfrm>
        <a:graphic>
          <a:graphicData uri="http://schemas.openxmlformats.org/drawingml/2006/table">
            <a:tbl>
              <a:tblPr/>
              <a:tblGrid>
                <a:gridCol w="1584179">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3384379">
                  <a:extLst>
                    <a:ext uri="{9D8B030D-6E8A-4147-A177-3AD203B41FA5}">
                      <a16:colId xmlns:a16="http://schemas.microsoft.com/office/drawing/2014/main" val="20003"/>
                    </a:ext>
                  </a:extLst>
                </a:gridCol>
              </a:tblGrid>
              <a:tr h="216095">
                <a:tc>
                  <a:txBody>
                    <a:bodyPr/>
                    <a:lstStyle/>
                    <a:p>
                      <a:r>
                        <a:rPr lang="de-DE" sz="1100" b="1" dirty="0">
                          <a:solidFill>
                            <a:srgbClr val="06508C"/>
                          </a:solidFill>
                          <a:effectLst/>
                        </a:rPr>
                        <a:t>Autor</a:t>
                      </a:r>
                      <a:endParaRPr lang="de-DE" sz="1100" dirty="0">
                        <a:solidFill>
                          <a:srgbClr val="06508C"/>
                        </a:solidFill>
                      </a:endParaRPr>
                    </a:p>
                  </a:txBody>
                  <a:tcPr marL="4556" marR="4556" marT="51256" marB="2279" anchor="ctr">
                    <a:lnL>
                      <a:noFill/>
                    </a:lnL>
                    <a:lnR>
                      <a:noFill/>
                    </a:lnR>
                    <a:lnT>
                      <a:noFill/>
                    </a:lnT>
                    <a:lnB>
                      <a:noFill/>
                    </a:lnB>
                  </a:tcPr>
                </a:tc>
                <a:tc>
                  <a:txBody>
                    <a:bodyPr/>
                    <a:lstStyle/>
                    <a:p>
                      <a:r>
                        <a:rPr lang="de-DE" sz="1100" b="1" dirty="0">
                          <a:solidFill>
                            <a:srgbClr val="06508C"/>
                          </a:solidFill>
                          <a:effectLst/>
                        </a:rPr>
                        <a:t>Medium</a:t>
                      </a:r>
                      <a:endParaRPr lang="de-DE" sz="1100" dirty="0">
                        <a:solidFill>
                          <a:srgbClr val="06508C"/>
                        </a:solidFill>
                      </a:endParaRPr>
                    </a:p>
                  </a:txBody>
                  <a:tcPr marL="4556" marR="4556" marT="51256" marB="2279" anchor="ctr">
                    <a:lnL>
                      <a:noFill/>
                    </a:lnL>
                    <a:lnR>
                      <a:noFill/>
                    </a:lnR>
                    <a:lnT>
                      <a:noFill/>
                    </a:lnT>
                    <a:lnB>
                      <a:noFill/>
                    </a:lnB>
                  </a:tcPr>
                </a:tc>
                <a:tc>
                  <a:txBody>
                    <a:bodyPr/>
                    <a:lstStyle/>
                    <a:p>
                      <a:r>
                        <a:rPr lang="de-DE" sz="1100" b="1" dirty="0">
                          <a:solidFill>
                            <a:srgbClr val="06508C"/>
                          </a:solidFill>
                          <a:effectLst/>
                        </a:rPr>
                        <a:t>Inhalt/Zielsetzung</a:t>
                      </a:r>
                      <a:endParaRPr lang="de-DE" sz="1100" dirty="0">
                        <a:solidFill>
                          <a:srgbClr val="06508C"/>
                        </a:solidFill>
                      </a:endParaRPr>
                    </a:p>
                  </a:txBody>
                  <a:tcPr marL="4556" marR="4556" marT="51256" marB="2279" anchor="ctr">
                    <a:lnL>
                      <a:noFill/>
                    </a:lnL>
                    <a:lnR>
                      <a:noFill/>
                    </a:lnR>
                    <a:lnT>
                      <a:noFill/>
                    </a:lnT>
                    <a:lnB>
                      <a:noFill/>
                    </a:lnB>
                  </a:tcPr>
                </a:tc>
                <a:tc>
                  <a:txBody>
                    <a:bodyPr/>
                    <a:lstStyle/>
                    <a:p>
                      <a:r>
                        <a:rPr lang="de-DE" sz="1100" b="1" dirty="0">
                          <a:solidFill>
                            <a:srgbClr val="06508C"/>
                          </a:solidFill>
                          <a:effectLst/>
                        </a:rPr>
                        <a:t>Ergebnis</a:t>
                      </a:r>
                      <a:endParaRPr lang="de-DE" sz="1100" dirty="0">
                        <a:solidFill>
                          <a:srgbClr val="06508C"/>
                        </a:solidFill>
                      </a:endParaRPr>
                    </a:p>
                  </a:txBody>
                  <a:tcPr marL="4556" marR="4556" marT="51256" marB="2279" anchor="ctr">
                    <a:lnL>
                      <a:noFill/>
                    </a:lnL>
                    <a:lnR>
                      <a:noFill/>
                    </a:lnR>
                    <a:lnT>
                      <a:noFill/>
                    </a:lnT>
                    <a:lnB>
                      <a:noFill/>
                    </a:lnB>
                  </a:tcPr>
                </a:tc>
                <a:extLst>
                  <a:ext uri="{0D108BD9-81ED-4DB2-BD59-A6C34878D82A}">
                    <a16:rowId xmlns:a16="http://schemas.microsoft.com/office/drawing/2014/main" val="10000"/>
                  </a:ext>
                </a:extLst>
              </a:tr>
              <a:tr h="155135">
                <a:tc>
                  <a:txBody>
                    <a:bodyPr/>
                    <a:lstStyle/>
                    <a:p>
                      <a:r>
                        <a:rPr lang="de-DE" sz="700" b="1" dirty="0" err="1">
                          <a:solidFill>
                            <a:srgbClr val="06508C"/>
                          </a:solidFill>
                          <a:effectLst/>
                        </a:rPr>
                        <a:t>Arriaga</a:t>
                      </a:r>
                      <a:r>
                        <a:rPr lang="de-DE" sz="700" b="1" dirty="0">
                          <a:solidFill>
                            <a:srgbClr val="06508C"/>
                          </a:solidFill>
                          <a:effectLst/>
                        </a:rPr>
                        <a:t> et al. 2013</a:t>
                      </a:r>
                      <a:endParaRPr lang="de-DE"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Checklisten (Manual)</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Verschiedene Notfälle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75%-</a:t>
                      </a:r>
                      <a:r>
                        <a:rPr lang="de-DE" sz="700" dirty="0" err="1">
                          <a:solidFill>
                            <a:srgbClr val="000000"/>
                          </a:solidFill>
                          <a:effectLst/>
                        </a:rPr>
                        <a:t>ige</a:t>
                      </a:r>
                      <a:r>
                        <a:rPr lang="de-DE" sz="700" dirty="0">
                          <a:solidFill>
                            <a:srgbClr val="000000"/>
                          </a:solidFill>
                          <a:effectLst/>
                        </a:rPr>
                        <a:t> Reduktion an fehlerhaften Schritten wenn GEH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1"/>
                  </a:ext>
                </a:extLst>
              </a:tr>
              <a:tr h="155135">
                <a:tc>
                  <a:txBody>
                    <a:bodyPr/>
                    <a:lstStyle/>
                    <a:p>
                      <a:r>
                        <a:rPr lang="de-DE" sz="700" b="1" dirty="0">
                          <a:solidFill>
                            <a:srgbClr val="06508C"/>
                          </a:solidFill>
                          <a:effectLst/>
                        </a:rPr>
                        <a:t>Behrens et al. 2016</a:t>
                      </a:r>
                      <a:endParaRPr lang="de-DE"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Piktogramm</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Narkose für Traumapatient</a:t>
                      </a:r>
                      <a:endParaRPr lang="de-DE" sz="700"/>
                    </a:p>
                  </a:txBody>
                  <a:tcPr marL="4556" marR="4556" marT="51256" marB="2279" anchor="ctr">
                    <a:lnL>
                      <a:noFill/>
                    </a:lnL>
                    <a:lnR>
                      <a:noFill/>
                    </a:lnR>
                    <a:lnT>
                      <a:noFill/>
                    </a:lnT>
                    <a:lnB>
                      <a:noFill/>
                    </a:lnB>
                  </a:tcPr>
                </a:tc>
                <a:tc>
                  <a:txBody>
                    <a:bodyPr/>
                    <a:lstStyle/>
                    <a:p>
                      <a:r>
                        <a:rPr lang="de-DE" sz="700" dirty="0" err="1">
                          <a:solidFill>
                            <a:srgbClr val="000000"/>
                          </a:solidFill>
                          <a:effectLst/>
                        </a:rPr>
                        <a:t>k.a</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02"/>
                  </a:ext>
                </a:extLst>
              </a:tr>
              <a:tr h="155135">
                <a:tc>
                  <a:txBody>
                    <a:bodyPr/>
                    <a:lstStyle/>
                    <a:p>
                      <a:r>
                        <a:rPr lang="da-DK" sz="700" b="1" dirty="0">
                          <a:solidFill>
                            <a:srgbClr val="06508C"/>
                          </a:solidFill>
                          <a:effectLst/>
                        </a:rPr>
                        <a:t>Berkenstadt et al. 2006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PC-Bildschirm</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Verschiedene Notfälle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Weniger Wissensfehler, wenn GEH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3"/>
                  </a:ext>
                </a:extLst>
              </a:tr>
              <a:tr h="256735">
                <a:tc>
                  <a:txBody>
                    <a:bodyPr/>
                    <a:lstStyle/>
                    <a:p>
                      <a:r>
                        <a:rPr lang="da-DK" sz="700" b="1" dirty="0">
                          <a:solidFill>
                            <a:srgbClr val="06508C"/>
                          </a:solidFill>
                          <a:effectLst/>
                        </a:rPr>
                        <a:t>Bould et al. 2009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a:solidFill>
                            <a:srgbClr val="000000"/>
                          </a:solidFill>
                          <a:effectLst/>
                        </a:rPr>
                        <a:t>Poster</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Neugeborenenreanimation</a:t>
                      </a:r>
                      <a:endParaRPr lang="de-DE" sz="700"/>
                    </a:p>
                  </a:txBody>
                  <a:tcPr marL="4556" marR="4556" marT="51256" marB="2279" anchor="ctr">
                    <a:lnL>
                      <a:noFill/>
                    </a:lnL>
                    <a:lnR>
                      <a:noFill/>
                    </a:lnR>
                    <a:lnT>
                      <a:noFill/>
                    </a:lnT>
                    <a:lnB>
                      <a:noFill/>
                    </a:lnB>
                  </a:tcPr>
                </a:tc>
                <a:tc>
                  <a:txBody>
                    <a:bodyPr/>
                    <a:lstStyle/>
                    <a:p>
                      <a:r>
                        <a:rPr lang="de-DE" sz="700" dirty="0">
                          <a:solidFill>
                            <a:srgbClr val="000000"/>
                          </a:solidFill>
                          <a:effectLst/>
                        </a:rPr>
                        <a:t>Anwender wurden nicht geschult. GEH verbessert Handeln nicht. GEH wurde kaum verwendet.</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04"/>
                  </a:ext>
                </a:extLst>
              </a:tr>
              <a:tr h="236415">
                <a:tc>
                  <a:txBody>
                    <a:bodyPr/>
                    <a:lstStyle/>
                    <a:p>
                      <a:r>
                        <a:rPr lang="de-DE" sz="700" b="1" dirty="0" err="1">
                          <a:solidFill>
                            <a:srgbClr val="06508C"/>
                          </a:solidFill>
                          <a:effectLst/>
                        </a:rPr>
                        <a:t>Burden</a:t>
                      </a:r>
                      <a:r>
                        <a:rPr lang="de-DE" sz="700" b="1" dirty="0">
                          <a:solidFill>
                            <a:srgbClr val="06508C"/>
                          </a:solidFill>
                          <a:effectLst/>
                        </a:rPr>
                        <a:t> et al. 2012 </a:t>
                      </a:r>
                      <a:endParaRPr lang="de-DE"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Poster</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Maligne Hyperthermie / </a:t>
                      </a:r>
                      <a:r>
                        <a:rPr lang="de-DE" sz="700" dirty="0" err="1">
                          <a:solidFill>
                            <a:srgbClr val="000000"/>
                          </a:solidFill>
                          <a:effectLst/>
                        </a:rPr>
                        <a:t>Peripartale</a:t>
                      </a:r>
                      <a:r>
                        <a:rPr lang="de-DE" sz="700" dirty="0">
                          <a:solidFill>
                            <a:srgbClr val="000000"/>
                          </a:solidFill>
                          <a:effectLst/>
                        </a:rPr>
                        <a:t> Reanimation </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Verbesserte Performance, wenn eine Person ("Reader") die Handlungsschritte vorliest</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5"/>
                  </a:ext>
                </a:extLst>
              </a:tr>
              <a:tr h="155135">
                <a:tc>
                  <a:txBody>
                    <a:bodyPr/>
                    <a:lstStyle/>
                    <a:p>
                      <a:r>
                        <a:rPr lang="de-DE" sz="700" b="1" dirty="0" err="1">
                          <a:solidFill>
                            <a:srgbClr val="06508C"/>
                          </a:solidFill>
                          <a:effectLst/>
                        </a:rPr>
                        <a:t>Clebone</a:t>
                      </a:r>
                      <a:r>
                        <a:rPr lang="de-DE" sz="700" b="1" dirty="0">
                          <a:solidFill>
                            <a:srgbClr val="06508C"/>
                          </a:solidFill>
                          <a:effectLst/>
                        </a:rPr>
                        <a:t> et al. 2017</a:t>
                      </a:r>
                      <a:endParaRPr lang="de-DE" sz="700" b="1" dirty="0">
                        <a:solidFill>
                          <a:srgbClr val="06508C"/>
                        </a:solidFill>
                      </a:endParaRPr>
                    </a:p>
                  </a:txBody>
                  <a:tcPr marL="4556" marR="4556" marT="51256" marB="2279" anchor="ctr">
                    <a:lnL>
                      <a:noFill/>
                    </a:lnL>
                    <a:lnR>
                      <a:noFill/>
                    </a:lnR>
                    <a:lnT>
                      <a:noFill/>
                    </a:lnT>
                    <a:lnB>
                      <a:noFill/>
                    </a:lnB>
                  </a:tcPr>
                </a:tc>
                <a:tc>
                  <a:txBody>
                    <a:bodyPr/>
                    <a:lstStyle/>
                    <a:p>
                      <a:r>
                        <a:rPr lang="de-DE" sz="700">
                          <a:solidFill>
                            <a:srgbClr val="000000"/>
                          </a:solidFill>
                          <a:effectLst/>
                        </a:rPr>
                        <a:t>Digital: Smartphone</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Checklisten für pädiatrische Notfälle</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k.a.</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06"/>
                  </a:ext>
                </a:extLst>
              </a:tr>
              <a:tr h="155135">
                <a:tc>
                  <a:txBody>
                    <a:bodyPr/>
                    <a:lstStyle/>
                    <a:p>
                      <a:r>
                        <a:rPr lang="de-DE" sz="700" b="1" dirty="0" err="1">
                          <a:solidFill>
                            <a:srgbClr val="06508C"/>
                          </a:solidFill>
                          <a:effectLst/>
                        </a:rPr>
                        <a:t>Clebone</a:t>
                      </a:r>
                      <a:r>
                        <a:rPr lang="de-DE" sz="700" b="1" dirty="0">
                          <a:solidFill>
                            <a:srgbClr val="06508C"/>
                          </a:solidFill>
                          <a:effectLst/>
                        </a:rPr>
                        <a:t> et al. 2019 </a:t>
                      </a:r>
                      <a:endParaRPr lang="de-DE"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Checklisten (3 Designs)</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Vergleich verschiedener Darstellungsformen</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Bestimmte Designformen haben Vorteile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7"/>
                  </a:ext>
                </a:extLst>
              </a:tr>
              <a:tr h="190216">
                <a:tc>
                  <a:txBody>
                    <a:bodyPr/>
                    <a:lstStyle/>
                    <a:p>
                      <a:r>
                        <a:rPr lang="de-DE" sz="700" b="1" dirty="0" err="1">
                          <a:solidFill>
                            <a:srgbClr val="06508C"/>
                          </a:solidFill>
                          <a:effectLst/>
                        </a:rPr>
                        <a:t>Coopmans</a:t>
                      </a:r>
                      <a:r>
                        <a:rPr lang="de-DE" sz="700" b="1" dirty="0">
                          <a:solidFill>
                            <a:srgbClr val="06508C"/>
                          </a:solidFill>
                          <a:effectLst/>
                        </a:rPr>
                        <a:t> &amp; Biddle 2008 </a:t>
                      </a:r>
                      <a:endParaRPr lang="de-DE"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Personal Digital </a:t>
                      </a:r>
                      <a:r>
                        <a:rPr lang="de-DE" sz="700" dirty="0" err="1">
                          <a:solidFill>
                            <a:srgbClr val="000000"/>
                          </a:solidFill>
                          <a:effectLst/>
                        </a:rPr>
                        <a:t>Assistant</a:t>
                      </a:r>
                      <a:r>
                        <a:rPr lang="de-DE" sz="700" dirty="0">
                          <a:solidFill>
                            <a:srgbClr val="000000"/>
                          </a:solidFill>
                          <a:effectLst/>
                        </a:rPr>
                        <a:t> (PDA)</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Lungenödem, Hypoglykämie</a:t>
                      </a:r>
                      <a:endParaRPr lang="de-DE" sz="700"/>
                    </a:p>
                  </a:txBody>
                  <a:tcPr marL="4556" marR="4556" marT="51256" marB="2279" anchor="ctr">
                    <a:lnL>
                      <a:noFill/>
                    </a:lnL>
                    <a:lnR>
                      <a:noFill/>
                    </a:lnR>
                    <a:lnT>
                      <a:noFill/>
                    </a:lnT>
                    <a:lnB>
                      <a:noFill/>
                    </a:lnB>
                  </a:tcPr>
                </a:tc>
                <a:tc>
                  <a:txBody>
                    <a:bodyPr/>
                    <a:lstStyle/>
                    <a:p>
                      <a:r>
                        <a:rPr lang="de-DE" sz="700" dirty="0">
                          <a:solidFill>
                            <a:srgbClr val="000000"/>
                          </a:solidFill>
                          <a:effectLst/>
                        </a:rPr>
                        <a:t>Die Diagnose wird in einem Szenario verbessert, in dem anderen verzögert  </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08"/>
                  </a:ext>
                </a:extLst>
              </a:tr>
              <a:tr h="155135">
                <a:tc>
                  <a:txBody>
                    <a:bodyPr/>
                    <a:lstStyle/>
                    <a:p>
                      <a:r>
                        <a:rPr lang="da-DK" sz="700" b="1" dirty="0">
                          <a:solidFill>
                            <a:srgbClr val="06508C"/>
                          </a:solidFill>
                          <a:effectLst/>
                        </a:rPr>
                        <a:t>Hardy et al. 2018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Maligne Hyperthermie </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Bessere Behandlung, wenn Checkliste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9"/>
                  </a:ext>
                </a:extLst>
              </a:tr>
              <a:tr h="155135">
                <a:tc>
                  <a:txBody>
                    <a:bodyPr/>
                    <a:lstStyle/>
                    <a:p>
                      <a:r>
                        <a:rPr lang="fr-FR" sz="700" b="1" dirty="0">
                          <a:solidFill>
                            <a:srgbClr val="06508C"/>
                          </a:solidFill>
                          <a:effectLst/>
                        </a:rPr>
                        <a:t>Harrison et al. 2006 </a:t>
                      </a:r>
                      <a:endParaRPr lang="fr-FR"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Poster</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Maligne Hyperthermie </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Je häufiger auf die GEH zugegriffen wurde, desto besser war die Performance</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10"/>
                  </a:ext>
                </a:extLst>
              </a:tr>
              <a:tr h="155135">
                <a:tc>
                  <a:txBody>
                    <a:bodyPr/>
                    <a:lstStyle/>
                    <a:p>
                      <a:r>
                        <a:rPr lang="da-DK" sz="700" b="1" dirty="0">
                          <a:solidFill>
                            <a:srgbClr val="06508C"/>
                          </a:solidFill>
                          <a:effectLst/>
                        </a:rPr>
                        <a:t>Hilton et al. 2016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Geburtshilfliche Blutung</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Variabler Einsatz der 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1"/>
                  </a:ext>
                </a:extLst>
              </a:tr>
              <a:tr h="155135">
                <a:tc>
                  <a:txBody>
                    <a:bodyPr/>
                    <a:lstStyle/>
                    <a:p>
                      <a:r>
                        <a:rPr lang="de-DE" sz="700" b="1" dirty="0" err="1">
                          <a:solidFill>
                            <a:srgbClr val="06508C"/>
                          </a:solidFill>
                          <a:effectLst/>
                        </a:rPr>
                        <a:t>Hoefnagel</a:t>
                      </a:r>
                      <a:r>
                        <a:rPr lang="de-DE" sz="700" b="1" dirty="0">
                          <a:solidFill>
                            <a:srgbClr val="06508C"/>
                          </a:solidFill>
                          <a:effectLst/>
                        </a:rPr>
                        <a:t> et al. 2019</a:t>
                      </a:r>
                      <a:endParaRPr lang="de-DE"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Checklisten</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Neuroanästhesiologische Notfälle</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k.a.</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12"/>
                  </a:ext>
                </a:extLst>
              </a:tr>
              <a:tr h="176548">
                <a:tc>
                  <a:txBody>
                    <a:bodyPr/>
                    <a:lstStyle/>
                    <a:p>
                      <a:r>
                        <a:rPr lang="fr-FR" sz="700" b="1" dirty="0" err="1">
                          <a:solidFill>
                            <a:srgbClr val="06508C"/>
                          </a:solidFill>
                          <a:effectLst/>
                        </a:rPr>
                        <a:t>Lelaidier</a:t>
                      </a:r>
                      <a:r>
                        <a:rPr lang="fr-FR" sz="700" b="1" dirty="0">
                          <a:solidFill>
                            <a:srgbClr val="06508C"/>
                          </a:solidFill>
                          <a:effectLst/>
                        </a:rPr>
                        <a:t> et al. 2017 </a:t>
                      </a:r>
                      <a:endParaRPr lang="fr-FR"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Smartphone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Verschiedene Notfälle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Bessere Teamperformance, wenn das Smartphone vom </a:t>
                      </a:r>
                      <a:r>
                        <a:rPr lang="de-DE" sz="700" dirty="0" err="1">
                          <a:solidFill>
                            <a:srgbClr val="000000"/>
                          </a:solidFill>
                          <a:effectLst/>
                        </a:rPr>
                        <a:t>Teamleader</a:t>
                      </a:r>
                      <a:r>
                        <a:rPr lang="de-DE" sz="700" dirty="0">
                          <a:solidFill>
                            <a:srgbClr val="000000"/>
                          </a:solidFill>
                          <a:effectLst/>
                        </a:rPr>
                        <a:t> eingesetzt wird</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3"/>
                  </a:ext>
                </a:extLst>
              </a:tr>
              <a:tr h="155135">
                <a:tc>
                  <a:txBody>
                    <a:bodyPr/>
                    <a:lstStyle/>
                    <a:p>
                      <a:r>
                        <a:rPr lang="da-DK" sz="700" b="1" dirty="0">
                          <a:solidFill>
                            <a:srgbClr val="06508C"/>
                          </a:solidFill>
                          <a:effectLst/>
                        </a:rPr>
                        <a:t>Lipps et al. 2017</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a:solidFill>
                            <a:srgbClr val="000000"/>
                          </a:solidFill>
                          <a:effectLst/>
                        </a:rPr>
                        <a:t>Digital: PC-Bildschirm</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Bradykardie</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Bessere Behandlung des AV-Blocks, wenn GEH verwendet wurde</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14"/>
                  </a:ext>
                </a:extLst>
              </a:tr>
              <a:tr h="155135">
                <a:tc>
                  <a:txBody>
                    <a:bodyPr/>
                    <a:lstStyle/>
                    <a:p>
                      <a:r>
                        <a:rPr lang="da-DK" sz="700" b="1" dirty="0">
                          <a:solidFill>
                            <a:srgbClr val="06508C"/>
                          </a:solidFill>
                          <a:effectLst/>
                        </a:rPr>
                        <a:t>Low et al. 2011</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Smartphone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Erwachsenenreanimation</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Bessere Behandlung, wenn GEH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5"/>
                  </a:ext>
                </a:extLst>
              </a:tr>
              <a:tr h="162880">
                <a:tc>
                  <a:txBody>
                    <a:bodyPr/>
                    <a:lstStyle/>
                    <a:p>
                      <a:r>
                        <a:rPr lang="da-DK" sz="700" b="1" dirty="0">
                          <a:solidFill>
                            <a:srgbClr val="06508C"/>
                          </a:solidFill>
                          <a:effectLst/>
                        </a:rPr>
                        <a:t>Marshall et al. 2014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Poster</a:t>
                      </a:r>
                      <a:endParaRPr lang="de-DE" sz="700" dirty="0"/>
                    </a:p>
                  </a:txBody>
                  <a:tcPr marL="4556" marR="4556" marT="51256" marB="2279" anchor="ctr">
                    <a:lnL>
                      <a:noFill/>
                    </a:lnL>
                    <a:lnR>
                      <a:noFill/>
                    </a:lnR>
                    <a:lnT>
                      <a:noFill/>
                    </a:lnT>
                    <a:lnB>
                      <a:noFill/>
                    </a:lnB>
                  </a:tcPr>
                </a:tc>
                <a:tc>
                  <a:txBody>
                    <a:bodyPr/>
                    <a:lstStyle/>
                    <a:p>
                      <a:r>
                        <a:rPr lang="de-DE" sz="700" dirty="0" err="1">
                          <a:solidFill>
                            <a:srgbClr val="000000"/>
                          </a:solidFill>
                          <a:effectLst/>
                        </a:rPr>
                        <a:t>Can't</a:t>
                      </a:r>
                      <a:r>
                        <a:rPr lang="de-DE" sz="700" dirty="0">
                          <a:solidFill>
                            <a:srgbClr val="000000"/>
                          </a:solidFill>
                          <a:effectLst/>
                        </a:rPr>
                        <a:t> </a:t>
                      </a:r>
                      <a:r>
                        <a:rPr lang="de-DE" sz="700" dirty="0" err="1">
                          <a:solidFill>
                            <a:srgbClr val="000000"/>
                          </a:solidFill>
                          <a:effectLst/>
                        </a:rPr>
                        <a:t>intubate</a:t>
                      </a:r>
                      <a:r>
                        <a:rPr lang="de-DE" sz="700" dirty="0">
                          <a:solidFill>
                            <a:srgbClr val="000000"/>
                          </a:solidFill>
                          <a:effectLst/>
                        </a:rPr>
                        <a:t>, </a:t>
                      </a:r>
                      <a:r>
                        <a:rPr lang="de-DE" sz="700" dirty="0" err="1">
                          <a:solidFill>
                            <a:srgbClr val="000000"/>
                          </a:solidFill>
                          <a:effectLst/>
                        </a:rPr>
                        <a:t>can't</a:t>
                      </a:r>
                      <a:r>
                        <a:rPr lang="de-DE" sz="700" dirty="0">
                          <a:solidFill>
                            <a:srgbClr val="000000"/>
                          </a:solidFill>
                          <a:effectLst/>
                        </a:rPr>
                        <a:t> </a:t>
                      </a:r>
                      <a:r>
                        <a:rPr lang="de-DE" sz="700" dirty="0" err="1">
                          <a:solidFill>
                            <a:srgbClr val="000000"/>
                          </a:solidFill>
                          <a:effectLst/>
                        </a:rPr>
                        <a:t>oxygenate</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Nicht-technische Fertigkeiten werden besser, wenn GEH verwendet wird</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16"/>
                  </a:ext>
                </a:extLst>
              </a:tr>
              <a:tr h="190216">
                <a:tc>
                  <a:txBody>
                    <a:bodyPr/>
                    <a:lstStyle/>
                    <a:p>
                      <a:r>
                        <a:rPr lang="da-DK" sz="700" b="1" dirty="0">
                          <a:solidFill>
                            <a:srgbClr val="06508C"/>
                          </a:solidFill>
                          <a:effectLst/>
                        </a:rPr>
                        <a:t>Marshall et al. 2016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2 Poster mit verschiedenem Desing</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Anaphylaxie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Lineare Darstellung der Handlungsschritte erscheint geeigneter als verzweigte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7"/>
                  </a:ext>
                </a:extLst>
              </a:tr>
              <a:tr h="162880">
                <a:tc>
                  <a:txBody>
                    <a:bodyPr/>
                    <a:lstStyle/>
                    <a:p>
                      <a:r>
                        <a:rPr lang="da-DK" sz="700" b="1" dirty="0">
                          <a:solidFill>
                            <a:srgbClr val="06508C"/>
                          </a:solidFill>
                          <a:effectLst/>
                        </a:rPr>
                        <a:t>McEvoy et al. 2014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a:solidFill>
                            <a:srgbClr val="000000"/>
                          </a:solidFill>
                          <a:effectLst/>
                        </a:rPr>
                        <a:t>Digital: Tablet</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Lokalanästhetikaintoxikation</a:t>
                      </a:r>
                      <a:endParaRPr lang="de-DE" sz="700"/>
                    </a:p>
                  </a:txBody>
                  <a:tcPr marL="4556" marR="4556" marT="51256" marB="2279" anchor="ctr">
                    <a:lnL>
                      <a:noFill/>
                    </a:lnL>
                    <a:lnR>
                      <a:noFill/>
                    </a:lnR>
                    <a:lnT>
                      <a:noFill/>
                    </a:lnT>
                    <a:lnB>
                      <a:noFill/>
                    </a:lnB>
                  </a:tcPr>
                </a:tc>
                <a:tc>
                  <a:txBody>
                    <a:bodyPr/>
                    <a:lstStyle/>
                    <a:p>
                      <a:r>
                        <a:rPr lang="de-DE" sz="700" dirty="0">
                          <a:solidFill>
                            <a:srgbClr val="000000"/>
                          </a:solidFill>
                          <a:effectLst/>
                        </a:rPr>
                        <a:t>Verbesserte Performance, wenn eine Person ("Reader") die Handlungsschritte vorliest</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18"/>
                  </a:ext>
                </a:extLst>
              </a:tr>
              <a:tr h="162880">
                <a:tc>
                  <a:txBody>
                    <a:bodyPr/>
                    <a:lstStyle/>
                    <a:p>
                      <a:r>
                        <a:rPr lang="da-DK" sz="700" b="1" dirty="0">
                          <a:solidFill>
                            <a:srgbClr val="06508C"/>
                          </a:solidFill>
                          <a:effectLst/>
                        </a:rPr>
                        <a:t>Neal et al. 2012</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a:solidFill>
                            <a:srgbClr val="000000"/>
                          </a:solidFill>
                          <a:effectLst/>
                        </a:rPr>
                        <a:t>Lokalanästhetikaintoxikation</a:t>
                      </a:r>
                      <a:endParaRPr lang="de-DE" sz="70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Verbesserte technische und nicht-technische Performance, wenn GEH verwendet wird</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19"/>
                  </a:ext>
                </a:extLst>
              </a:tr>
              <a:tr h="155135">
                <a:tc>
                  <a:txBody>
                    <a:bodyPr/>
                    <a:lstStyle/>
                    <a:p>
                      <a:r>
                        <a:rPr lang="da-DK" sz="700" b="1" dirty="0">
                          <a:solidFill>
                            <a:srgbClr val="06508C"/>
                          </a:solidFill>
                          <a:effectLst/>
                        </a:rPr>
                        <a:t>Runciman et al. 2005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Manual</a:t>
                      </a:r>
                      <a:endParaRPr lang="de-DE" sz="700" dirty="0"/>
                    </a:p>
                  </a:txBody>
                  <a:tcPr marL="4556" marR="4556" marT="51256" marB="2279" anchor="ctr">
                    <a:lnL>
                      <a:noFill/>
                    </a:lnL>
                    <a:lnR>
                      <a:noFill/>
                    </a:lnR>
                    <a:lnT>
                      <a:noFill/>
                    </a:lnT>
                    <a:lnB>
                      <a:noFill/>
                    </a:lnB>
                  </a:tcPr>
                </a:tc>
                <a:tc>
                  <a:txBody>
                    <a:bodyPr/>
                    <a:lstStyle/>
                    <a:p>
                      <a:r>
                        <a:rPr lang="de-DE" sz="700" dirty="0">
                          <a:solidFill>
                            <a:srgbClr val="000000"/>
                          </a:solidFill>
                          <a:effectLst/>
                        </a:rPr>
                        <a:t>24 Notfälle</a:t>
                      </a:r>
                      <a:endParaRPr lang="de-DE" sz="700" dirty="0"/>
                    </a:p>
                  </a:txBody>
                  <a:tcPr marL="4556" marR="4556" marT="51256" marB="2279" anchor="ctr">
                    <a:lnL>
                      <a:noFill/>
                    </a:lnL>
                    <a:lnR>
                      <a:noFill/>
                    </a:lnR>
                    <a:lnT>
                      <a:noFill/>
                    </a:lnT>
                    <a:lnB>
                      <a:noFill/>
                    </a:lnB>
                  </a:tcPr>
                </a:tc>
                <a:tc>
                  <a:txBody>
                    <a:bodyPr/>
                    <a:lstStyle/>
                    <a:p>
                      <a:r>
                        <a:rPr lang="de-DE" sz="700" dirty="0" err="1">
                          <a:solidFill>
                            <a:srgbClr val="000000"/>
                          </a:solidFill>
                          <a:effectLst/>
                        </a:rPr>
                        <a:t>k.a</a:t>
                      </a:r>
                      <a:r>
                        <a:rPr lang="de-DE" sz="700" dirty="0">
                          <a:solidFill>
                            <a:srgbClr val="000000"/>
                          </a:solidFill>
                          <a:effectLst/>
                        </a:rPr>
                        <a:t>.</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20"/>
                  </a:ext>
                </a:extLst>
              </a:tr>
              <a:tr h="155135">
                <a:tc>
                  <a:txBody>
                    <a:bodyPr/>
                    <a:lstStyle/>
                    <a:p>
                      <a:r>
                        <a:rPr lang="da-DK" sz="700" b="1" dirty="0">
                          <a:solidFill>
                            <a:srgbClr val="06508C"/>
                          </a:solidFill>
                          <a:effectLst/>
                        </a:rPr>
                        <a:t>Schneider et al. 1995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PC-Bildschirm</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Hinweisgeber ("Prompter") bei ACLS-Notfällen</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Verbesserte Performance, wenn "Prompter"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21"/>
                  </a:ext>
                </a:extLst>
              </a:tr>
              <a:tr h="162880">
                <a:tc>
                  <a:txBody>
                    <a:bodyPr/>
                    <a:lstStyle/>
                    <a:p>
                      <a:r>
                        <a:rPr lang="da-DK" sz="700" b="1" dirty="0">
                          <a:solidFill>
                            <a:srgbClr val="06508C"/>
                          </a:solidFill>
                          <a:effectLst/>
                        </a:rPr>
                        <a:t>Shear et al. 2019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Poster und Digital: PC-Bildschirm</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Maligne Hyperthermie </a:t>
                      </a:r>
                      <a:endParaRPr lang="de-DE" sz="700"/>
                    </a:p>
                  </a:txBody>
                  <a:tcPr marL="4556" marR="4556" marT="51256" marB="2279" anchor="ctr">
                    <a:lnL>
                      <a:noFill/>
                    </a:lnL>
                    <a:lnR>
                      <a:noFill/>
                    </a:lnR>
                    <a:lnT>
                      <a:noFill/>
                    </a:lnT>
                    <a:lnB>
                      <a:noFill/>
                    </a:lnB>
                  </a:tcPr>
                </a:tc>
                <a:tc>
                  <a:txBody>
                    <a:bodyPr/>
                    <a:lstStyle/>
                    <a:p>
                      <a:r>
                        <a:rPr lang="de-DE" sz="700">
                          <a:solidFill>
                            <a:srgbClr val="000000"/>
                          </a:solidFill>
                          <a:effectLst/>
                        </a:rPr>
                        <a:t>Verbesserte technische und nicht-technische Performance, wenn GEH verwendet wird</a:t>
                      </a:r>
                      <a:endParaRPr lang="de-DE" sz="700"/>
                    </a:p>
                  </a:txBody>
                  <a:tcPr marL="4556" marR="4556" marT="51256" marB="2279" anchor="ctr">
                    <a:lnL>
                      <a:noFill/>
                    </a:lnL>
                    <a:lnR>
                      <a:noFill/>
                    </a:lnR>
                    <a:lnT>
                      <a:noFill/>
                    </a:lnT>
                    <a:lnB>
                      <a:noFill/>
                    </a:lnB>
                  </a:tcPr>
                </a:tc>
                <a:extLst>
                  <a:ext uri="{0D108BD9-81ED-4DB2-BD59-A6C34878D82A}">
                    <a16:rowId xmlns:a16="http://schemas.microsoft.com/office/drawing/2014/main" val="10022"/>
                  </a:ext>
                </a:extLst>
              </a:tr>
              <a:tr h="155135">
                <a:tc>
                  <a:txBody>
                    <a:bodyPr/>
                    <a:lstStyle/>
                    <a:p>
                      <a:r>
                        <a:rPr lang="fr-FR" sz="700" b="1" dirty="0">
                          <a:solidFill>
                            <a:srgbClr val="06508C"/>
                          </a:solidFill>
                          <a:effectLst/>
                        </a:rPr>
                        <a:t>St.Pierre et al- 2017a </a:t>
                      </a:r>
                      <a:endParaRPr lang="fr-FR"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Digital: PC-Bildschirm</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Intraoperativer Myokardinfarkt</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Verbesserte Performance, wenn GEH verwendet wird</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23"/>
                  </a:ext>
                </a:extLst>
              </a:tr>
              <a:tr h="155135">
                <a:tc>
                  <a:txBody>
                    <a:bodyPr/>
                    <a:lstStyle/>
                    <a:p>
                      <a:r>
                        <a:rPr lang="da-DK" sz="700" b="1" dirty="0">
                          <a:solidFill>
                            <a:srgbClr val="06508C"/>
                          </a:solidFill>
                          <a:effectLst/>
                        </a:rPr>
                        <a:t>St.Pierre et al- 2017b </a:t>
                      </a:r>
                      <a:endParaRPr lang="da-DK"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Digital: PC-Bildschirm</a:t>
                      </a:r>
                      <a:endParaRPr lang="de-DE" sz="700" dirty="0"/>
                    </a:p>
                  </a:txBody>
                  <a:tcPr marL="4556" marR="4556" marT="51256" marB="2279" anchor="ctr">
                    <a:lnL>
                      <a:noFill/>
                    </a:lnL>
                    <a:lnR>
                      <a:noFill/>
                    </a:lnR>
                    <a:lnT>
                      <a:noFill/>
                    </a:lnT>
                    <a:lnB>
                      <a:noFill/>
                    </a:lnB>
                  </a:tcPr>
                </a:tc>
                <a:tc>
                  <a:txBody>
                    <a:bodyPr/>
                    <a:lstStyle/>
                    <a:p>
                      <a:r>
                        <a:rPr lang="de-DE" sz="700" dirty="0">
                          <a:solidFill>
                            <a:srgbClr val="000000"/>
                          </a:solidFill>
                          <a:effectLst/>
                        </a:rPr>
                        <a:t>TURP-Syndrom</a:t>
                      </a:r>
                      <a:endParaRPr lang="de-DE" sz="700" dirty="0"/>
                    </a:p>
                  </a:txBody>
                  <a:tcPr marL="4556" marR="4556" marT="51256" marB="2279" anchor="ctr">
                    <a:lnL>
                      <a:noFill/>
                    </a:lnL>
                    <a:lnR>
                      <a:noFill/>
                    </a:lnR>
                    <a:lnT>
                      <a:noFill/>
                    </a:lnT>
                    <a:lnB>
                      <a:noFill/>
                    </a:lnB>
                  </a:tcPr>
                </a:tc>
                <a:tc>
                  <a:txBody>
                    <a:bodyPr/>
                    <a:lstStyle/>
                    <a:p>
                      <a:r>
                        <a:rPr lang="de-DE" sz="700" dirty="0">
                          <a:solidFill>
                            <a:srgbClr val="000000"/>
                          </a:solidFill>
                          <a:effectLst/>
                        </a:rPr>
                        <a:t>Verbesserte Performance, wenn GEH verwendet wird, Anwendung aktueller Guidelines,</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24"/>
                  </a:ext>
                </a:extLst>
              </a:tr>
              <a:tr h="155135">
                <a:tc>
                  <a:txBody>
                    <a:bodyPr/>
                    <a:lstStyle/>
                    <a:p>
                      <a:r>
                        <a:rPr lang="da-DK" sz="700" b="1" dirty="0">
                          <a:solidFill>
                            <a:srgbClr val="06508C"/>
                          </a:solidFill>
                          <a:effectLst/>
                        </a:rPr>
                        <a:t>Tobin et al. 2013 </a:t>
                      </a:r>
                      <a:endParaRPr lang="da-DK"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Narkose für </a:t>
                      </a:r>
                      <a:r>
                        <a:rPr lang="de-DE" sz="700" dirty="0" err="1">
                          <a:solidFill>
                            <a:srgbClr val="000000"/>
                          </a:solidFill>
                          <a:effectLst/>
                        </a:rPr>
                        <a:t>Traumapatient</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err="1">
                          <a:solidFill>
                            <a:srgbClr val="000000"/>
                          </a:solidFill>
                          <a:effectLst/>
                        </a:rPr>
                        <a:t>k.a</a:t>
                      </a:r>
                      <a:r>
                        <a:rPr lang="de-DE" sz="700" dirty="0">
                          <a:solidFill>
                            <a:srgbClr val="000000"/>
                          </a:solidFill>
                          <a:effectLst/>
                        </a:rPr>
                        <a:t>.</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25"/>
                  </a:ext>
                </a:extLst>
              </a:tr>
              <a:tr h="155135">
                <a:tc>
                  <a:txBody>
                    <a:bodyPr/>
                    <a:lstStyle/>
                    <a:p>
                      <a:r>
                        <a:rPr lang="fr-FR" sz="700" b="1" dirty="0">
                          <a:solidFill>
                            <a:srgbClr val="06508C"/>
                          </a:solidFill>
                          <a:effectLst/>
                        </a:rPr>
                        <a:t>Watkins et al. 2016 </a:t>
                      </a:r>
                      <a:endParaRPr lang="fr-FR" sz="700" b="1" dirty="0">
                        <a:solidFill>
                          <a:srgbClr val="06508C"/>
                        </a:solidFill>
                      </a:endParaRPr>
                    </a:p>
                  </a:txBody>
                  <a:tcPr marL="4556" marR="4556" marT="51256" marB="2279" anchor="ctr">
                    <a:lnL>
                      <a:noFill/>
                    </a:lnL>
                    <a:lnR>
                      <a:noFill/>
                    </a:lnR>
                    <a:lnT>
                      <a:noFill/>
                    </a:lnT>
                    <a:lnB>
                      <a:noFill/>
                    </a:lnB>
                  </a:tcPr>
                </a:tc>
                <a:tc>
                  <a:txBody>
                    <a:bodyPr/>
                    <a:lstStyle/>
                    <a:p>
                      <a:r>
                        <a:rPr lang="de-DE" sz="700" dirty="0">
                          <a:solidFill>
                            <a:srgbClr val="000000"/>
                          </a:solidFill>
                          <a:effectLst/>
                        </a:rPr>
                        <a:t>Poster und Digital: PC-Bildschirm</a:t>
                      </a:r>
                      <a:endParaRPr lang="de-DE" sz="700" dirty="0"/>
                    </a:p>
                  </a:txBody>
                  <a:tcPr marL="4556" marR="4556" marT="51256" marB="2279" anchor="ctr">
                    <a:lnL>
                      <a:noFill/>
                    </a:lnL>
                    <a:lnR>
                      <a:noFill/>
                    </a:lnR>
                    <a:lnT>
                      <a:noFill/>
                    </a:lnT>
                    <a:lnB>
                      <a:noFill/>
                    </a:lnB>
                  </a:tcPr>
                </a:tc>
                <a:tc>
                  <a:txBody>
                    <a:bodyPr/>
                    <a:lstStyle/>
                    <a:p>
                      <a:r>
                        <a:rPr lang="de-DE" sz="700">
                          <a:solidFill>
                            <a:srgbClr val="000000"/>
                          </a:solidFill>
                          <a:effectLst/>
                        </a:rPr>
                        <a:t>6 verschiedene Szenarien</a:t>
                      </a:r>
                      <a:endParaRPr lang="de-DE" sz="700"/>
                    </a:p>
                  </a:txBody>
                  <a:tcPr marL="4556" marR="4556" marT="51256" marB="2279" anchor="ctr">
                    <a:lnL>
                      <a:noFill/>
                    </a:lnL>
                    <a:lnR>
                      <a:noFill/>
                    </a:lnR>
                    <a:lnT>
                      <a:noFill/>
                    </a:lnT>
                    <a:lnB>
                      <a:noFill/>
                    </a:lnB>
                  </a:tcPr>
                </a:tc>
                <a:tc>
                  <a:txBody>
                    <a:bodyPr/>
                    <a:lstStyle/>
                    <a:p>
                      <a:r>
                        <a:rPr lang="de-DE" sz="700" dirty="0">
                          <a:solidFill>
                            <a:srgbClr val="000000"/>
                          </a:solidFill>
                          <a:effectLst/>
                        </a:rPr>
                        <a:t>Format der Darstellung (Papier/PC) beeinflusst die Performance nicht</a:t>
                      </a:r>
                      <a:endParaRPr lang="de-DE" sz="700" dirty="0"/>
                    </a:p>
                  </a:txBody>
                  <a:tcPr marL="4556" marR="4556" marT="51256" marB="2279" anchor="ctr">
                    <a:lnL>
                      <a:noFill/>
                    </a:lnL>
                    <a:lnR>
                      <a:noFill/>
                    </a:lnR>
                    <a:lnT>
                      <a:noFill/>
                    </a:lnT>
                    <a:lnB>
                      <a:noFill/>
                    </a:lnB>
                  </a:tcPr>
                </a:tc>
                <a:extLst>
                  <a:ext uri="{0D108BD9-81ED-4DB2-BD59-A6C34878D82A}">
                    <a16:rowId xmlns:a16="http://schemas.microsoft.com/office/drawing/2014/main" val="10026"/>
                  </a:ext>
                </a:extLst>
              </a:tr>
              <a:tr h="155135">
                <a:tc>
                  <a:txBody>
                    <a:bodyPr/>
                    <a:lstStyle/>
                    <a:p>
                      <a:r>
                        <a:rPr lang="nl-NL" sz="700" b="1" dirty="0">
                          <a:solidFill>
                            <a:srgbClr val="06508C"/>
                          </a:solidFill>
                          <a:effectLst/>
                        </a:rPr>
                        <a:t>Ziewacz et al. 2011 </a:t>
                      </a:r>
                      <a:endParaRPr lang="nl-NL" sz="700" b="1" dirty="0">
                        <a:solidFill>
                          <a:srgbClr val="06508C"/>
                        </a:solidFill>
                      </a:endParaRPr>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Checklisten (Manual)</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8 verschiedene Szenarien</a:t>
                      </a:r>
                      <a:endParaRPr lang="de-DE" sz="700" dirty="0"/>
                    </a:p>
                  </a:txBody>
                  <a:tcPr marL="4556" marR="4556" marT="51256" marB="2279" anchor="ctr">
                    <a:lnL>
                      <a:noFill/>
                    </a:lnL>
                    <a:lnR>
                      <a:noFill/>
                    </a:lnR>
                    <a:lnT>
                      <a:noFill/>
                    </a:lnT>
                    <a:lnB>
                      <a:noFill/>
                    </a:lnB>
                    <a:solidFill>
                      <a:schemeClr val="accent5">
                        <a:lumMod val="40000"/>
                        <a:lumOff val="60000"/>
                      </a:schemeClr>
                    </a:solidFill>
                  </a:tcPr>
                </a:tc>
                <a:tc>
                  <a:txBody>
                    <a:bodyPr/>
                    <a:lstStyle/>
                    <a:p>
                      <a:r>
                        <a:rPr lang="de-DE" sz="700" dirty="0">
                          <a:solidFill>
                            <a:srgbClr val="000000"/>
                          </a:solidFill>
                          <a:effectLst/>
                        </a:rPr>
                        <a:t>6-fache Reduktion an Fehlern, wenn GEH verwendet wurde</a:t>
                      </a:r>
                      <a:endParaRPr lang="de-DE" sz="700" dirty="0"/>
                    </a:p>
                  </a:txBody>
                  <a:tcPr marL="4556" marR="4556" marT="51256" marB="2279" anchor="ctr">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27"/>
                  </a:ext>
                </a:extLst>
              </a:tr>
            </a:tbl>
          </a:graphicData>
        </a:graphic>
      </p:graphicFrame>
      <p:sp>
        <p:nvSpPr>
          <p:cNvPr id="7" name="Titel 3">
            <a:extLst>
              <a:ext uri="{FF2B5EF4-FFF2-40B4-BE49-F238E27FC236}">
                <a16:creationId xmlns:a16="http://schemas.microsoft.com/office/drawing/2014/main" id="{4E61D27F-AA27-A744-8584-5268F780A875}"/>
              </a:ext>
            </a:extLst>
          </p:cNvPr>
          <p:cNvSpPr txBox="1">
            <a:spLocks/>
          </p:cNvSpPr>
          <p:nvPr/>
        </p:nvSpPr>
        <p:spPr bwMode="auto">
          <a:xfrm>
            <a:off x="1765994" y="548680"/>
            <a:ext cx="86600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buClr>
                <a:schemeClr val="folHlink"/>
              </a:buClr>
              <a:buSzPct val="80000"/>
              <a:buFont typeface="Wingdings" pitchFamily="2" charset="2"/>
              <a:defRPr sz="2400" b="1">
                <a:solidFill>
                  <a:srgbClr val="000099"/>
                </a:solidFill>
                <a:latin typeface="+mj-lt"/>
                <a:ea typeface="+mj-ea"/>
                <a:cs typeface="+mj-cs"/>
              </a:defRPr>
            </a:lvl1pPr>
            <a:lvl2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2pPr>
            <a:lvl3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3pPr>
            <a:lvl4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4pPr>
            <a:lvl5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5pPr>
            <a:lvl6pPr marL="3429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6pPr>
            <a:lvl7pPr marL="6858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7pPr>
            <a:lvl8pPr marL="10287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8pPr>
            <a:lvl9pPr marL="13716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9pPr>
          </a:lstStyle>
          <a:p>
            <a:r>
              <a:rPr lang="de-DE" sz="3200" kern="0" dirty="0">
                <a:solidFill>
                  <a:srgbClr val="06508C"/>
                </a:solidFill>
              </a:rPr>
              <a:t>Ergebnisse aus Simulationsstudien</a:t>
            </a:r>
          </a:p>
        </p:txBody>
      </p:sp>
      <p:sp>
        <p:nvSpPr>
          <p:cNvPr id="2" name="Rechteck 1">
            <a:extLst>
              <a:ext uri="{FF2B5EF4-FFF2-40B4-BE49-F238E27FC236}">
                <a16:creationId xmlns:a16="http://schemas.microsoft.com/office/drawing/2014/main" id="{1DE1C83D-348F-BC4C-B17D-DF2EDED0A5F0}"/>
              </a:ext>
            </a:extLst>
          </p:cNvPr>
          <p:cNvSpPr/>
          <p:nvPr/>
        </p:nvSpPr>
        <p:spPr>
          <a:xfrm>
            <a:off x="1631504" y="1412776"/>
            <a:ext cx="8794501" cy="532859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haltsplatzhalter 1">
            <a:extLst>
              <a:ext uri="{FF2B5EF4-FFF2-40B4-BE49-F238E27FC236}">
                <a16:creationId xmlns:a16="http://schemas.microsoft.com/office/drawing/2014/main" id="{00336F8B-CC00-CA4C-855A-FDFD96D5027C}"/>
              </a:ext>
            </a:extLst>
          </p:cNvPr>
          <p:cNvSpPr>
            <a:spLocks noGrp="1"/>
          </p:cNvSpPr>
          <p:nvPr>
            <p:ph idx="1"/>
          </p:nvPr>
        </p:nvSpPr>
        <p:spPr>
          <a:xfrm>
            <a:off x="2279576" y="2060848"/>
            <a:ext cx="7704856" cy="3456384"/>
          </a:xfrm>
          <a:solidFill>
            <a:schemeClr val="bg1"/>
          </a:solidFill>
          <a:effectLst>
            <a:outerShdw blurRad="88900" dist="88900" dir="2700000" algn="tl" rotWithShape="0">
              <a:prstClr val="black">
                <a:alpha val="40000"/>
              </a:prstClr>
            </a:outerShdw>
          </a:effectLst>
        </p:spPr>
        <p:txBody>
          <a:bodyPr/>
          <a:lstStyle/>
          <a:p>
            <a:pPr marL="627047">
              <a:lnSpc>
                <a:spcPct val="100000"/>
              </a:lnSpc>
              <a:buNone/>
            </a:pPr>
            <a:endParaRPr lang="de-DE" sz="200" b="1" dirty="0">
              <a:solidFill>
                <a:srgbClr val="262087"/>
              </a:solidFill>
            </a:endParaRPr>
          </a:p>
          <a:p>
            <a:pPr marL="627047">
              <a:lnSpc>
                <a:spcPct val="100000"/>
              </a:lnSpc>
              <a:buNone/>
            </a:pPr>
            <a:r>
              <a:rPr lang="de-DE" sz="1800" b="1" dirty="0">
                <a:solidFill>
                  <a:srgbClr val="06508C"/>
                </a:solidFill>
              </a:rPr>
              <a:t>Key Points: </a:t>
            </a:r>
            <a:r>
              <a:rPr lang="de-DE" sz="1400" b="1" dirty="0">
                <a:solidFill>
                  <a:srgbClr val="06508C"/>
                </a:solidFill>
              </a:rPr>
              <a:t>Wenn man „</a:t>
            </a:r>
            <a:r>
              <a:rPr lang="de-DE" sz="1400" b="1" dirty="0" err="1">
                <a:solidFill>
                  <a:srgbClr val="06508C"/>
                </a:solidFill>
              </a:rPr>
              <a:t>Cognitive</a:t>
            </a:r>
            <a:r>
              <a:rPr lang="de-DE" sz="1400" b="1" dirty="0">
                <a:solidFill>
                  <a:srgbClr val="06508C"/>
                </a:solidFill>
              </a:rPr>
              <a:t> Aids“ verwendet, dann ...</a:t>
            </a:r>
          </a:p>
          <a:p>
            <a:pPr marL="627047">
              <a:lnSpc>
                <a:spcPct val="100000"/>
              </a:lnSpc>
              <a:spcAft>
                <a:spcPts val="1400"/>
              </a:spcAft>
            </a:pPr>
            <a:r>
              <a:rPr lang="de-DE" sz="1600" dirty="0"/>
              <a:t>... wird weniger vergessen</a:t>
            </a:r>
          </a:p>
          <a:p>
            <a:pPr marL="627047">
              <a:lnSpc>
                <a:spcPct val="100000"/>
              </a:lnSpc>
              <a:spcAft>
                <a:spcPts val="1400"/>
              </a:spcAft>
            </a:pPr>
            <a:r>
              <a:rPr lang="de-DE" sz="1600" dirty="0"/>
              <a:t>... wird die Performance verbessert</a:t>
            </a:r>
          </a:p>
          <a:p>
            <a:pPr marL="627047">
              <a:lnSpc>
                <a:spcPct val="100000"/>
              </a:lnSpc>
              <a:spcAft>
                <a:spcPts val="1400"/>
              </a:spcAft>
            </a:pPr>
            <a:r>
              <a:rPr lang="de-DE" sz="1600" dirty="0"/>
              <a:t>... entspricht die Therapie den aktuellen Empfehlungen</a:t>
            </a:r>
          </a:p>
          <a:p>
            <a:pPr marL="627047">
              <a:lnSpc>
                <a:spcPct val="100000"/>
              </a:lnSpc>
              <a:spcAft>
                <a:spcPts val="1400"/>
              </a:spcAft>
            </a:pPr>
            <a:r>
              <a:rPr lang="de-DE" sz="1600" dirty="0"/>
              <a:t>... wird Teamarbeit wirksam unterstützt</a:t>
            </a:r>
          </a:p>
          <a:p>
            <a:pPr marL="627047">
              <a:lnSpc>
                <a:spcPct val="100000"/>
              </a:lnSpc>
              <a:spcAft>
                <a:spcPts val="1400"/>
              </a:spcAft>
            </a:pPr>
            <a:r>
              <a:rPr lang="de-DE" sz="1600" dirty="0"/>
              <a:t>... ist es hilfreich, wenn es einen verantwortlichen „Reader“ gibt</a:t>
            </a:r>
          </a:p>
          <a:p>
            <a:pPr marL="627047">
              <a:lnSpc>
                <a:spcPct val="100000"/>
              </a:lnSpc>
              <a:spcAft>
                <a:spcPts val="1400"/>
              </a:spcAft>
            </a:pPr>
            <a:r>
              <a:rPr lang="de-DE" sz="1600" dirty="0"/>
              <a:t>... ist  die Vertrautheit </a:t>
            </a:r>
            <a:r>
              <a:rPr lang="de-DE" sz="1200" dirty="0"/>
              <a:t>(Einweisung/Schulung) </a:t>
            </a:r>
            <a:r>
              <a:rPr lang="de-DE" sz="1600" dirty="0"/>
              <a:t>wichtiger als das Medium</a:t>
            </a:r>
          </a:p>
          <a:p>
            <a:pPr marL="627047">
              <a:lnSpc>
                <a:spcPct val="100000"/>
              </a:lnSpc>
              <a:spcAft>
                <a:spcPts val="1400"/>
              </a:spcAft>
            </a:pPr>
            <a:r>
              <a:rPr lang="de-DE" sz="1600" dirty="0"/>
              <a:t>... finden sie auch Erfahrene hilfreich</a:t>
            </a:r>
          </a:p>
        </p:txBody>
      </p:sp>
    </p:spTree>
    <p:extLst>
      <p:ext uri="{BB962C8B-B14F-4D97-AF65-F5344CB8AC3E}">
        <p14:creationId xmlns:p14="http://schemas.microsoft.com/office/powerpoint/2010/main" val="4120164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3392" y="1592809"/>
            <a:ext cx="10849205" cy="2208243"/>
          </a:xfrm>
        </p:spPr>
        <p:txBody>
          <a:bodyPr/>
          <a:lstStyle/>
          <a:p>
            <a:pPr marL="0" indent="0">
              <a:spcAft>
                <a:spcPts val="600"/>
              </a:spcAft>
              <a:buNone/>
            </a:pPr>
            <a:r>
              <a:rPr lang="de-DE" b="1" dirty="0">
                <a:solidFill>
                  <a:srgbClr val="06508C"/>
                </a:solidFill>
              </a:rPr>
              <a:t>Diskrepanz zwischen Studien und Alltag  </a:t>
            </a:r>
          </a:p>
          <a:p>
            <a:pPr>
              <a:spcAft>
                <a:spcPts val="600"/>
              </a:spcAft>
            </a:pPr>
            <a:r>
              <a:rPr lang="de-DE" b="1" dirty="0"/>
              <a:t>80%</a:t>
            </a:r>
            <a:r>
              <a:rPr lang="de-DE" dirty="0"/>
              <a:t> der Befragten sagen: „Ich würde eine CA verwenden!“ </a:t>
            </a:r>
            <a:r>
              <a:rPr lang="en-US" sz="2000" baseline="30000" dirty="0">
                <a:latin typeface="Gill Sans" charset="0"/>
              </a:rPr>
              <a:t> </a:t>
            </a:r>
            <a:endParaRPr lang="de-DE" sz="2000" baseline="30000" dirty="0"/>
          </a:p>
          <a:p>
            <a:pPr>
              <a:spcAft>
                <a:spcPts val="600"/>
              </a:spcAft>
            </a:pPr>
            <a:r>
              <a:rPr lang="de-DE" dirty="0"/>
              <a:t>Jedoch nur </a:t>
            </a:r>
            <a:r>
              <a:rPr lang="de-DE" b="1" dirty="0"/>
              <a:t>7%</a:t>
            </a:r>
            <a:r>
              <a:rPr lang="de-DE" dirty="0"/>
              <a:t> der Kliniker verwenden sie </a:t>
            </a:r>
            <a:endParaRPr lang="en-US" sz="2000" b="1" baseline="30000" dirty="0">
              <a:latin typeface="Gill Sans" charset="0"/>
            </a:endParaRPr>
          </a:p>
          <a:p>
            <a:pPr>
              <a:spcAft>
                <a:spcPts val="600"/>
              </a:spcAft>
            </a:pPr>
            <a:r>
              <a:rPr lang="en-US" dirty="0"/>
              <a:t>Eine </a:t>
            </a:r>
            <a:r>
              <a:rPr lang="en-US" dirty="0" err="1"/>
              <a:t>Benutzung</a:t>
            </a:r>
            <a:r>
              <a:rPr lang="en-US" dirty="0"/>
              <a:t> </a:t>
            </a:r>
            <a:r>
              <a:rPr lang="en-US" dirty="0" err="1"/>
              <a:t>erfolgt</a:t>
            </a:r>
            <a:r>
              <a:rPr lang="en-US" dirty="0"/>
              <a:t> </a:t>
            </a:r>
            <a:r>
              <a:rPr lang="en-US" dirty="0" err="1"/>
              <a:t>überwiegend</a:t>
            </a:r>
            <a:r>
              <a:rPr lang="en-US" dirty="0"/>
              <a:t> </a:t>
            </a:r>
            <a:r>
              <a:rPr lang="en-US" dirty="0" err="1"/>
              <a:t>zum</a:t>
            </a:r>
            <a:r>
              <a:rPr lang="en-US" dirty="0"/>
              <a:t> </a:t>
            </a:r>
            <a:r>
              <a:rPr lang="en-US" dirty="0" err="1"/>
              <a:t>Selbststudium</a:t>
            </a:r>
            <a:endParaRPr lang="en-US" dirty="0"/>
          </a:p>
          <a:p>
            <a:pPr marL="0" indent="0">
              <a:spcAft>
                <a:spcPts val="600"/>
              </a:spcAft>
              <a:buNone/>
            </a:pPr>
            <a:endParaRPr lang="en-US" sz="1100" dirty="0"/>
          </a:p>
          <a:p>
            <a:pPr marL="0" indent="0">
              <a:spcAft>
                <a:spcPts val="600"/>
              </a:spcAft>
              <a:buNone/>
            </a:pPr>
            <a:endParaRPr lang="de-DE" dirty="0"/>
          </a:p>
          <a:p>
            <a:pPr>
              <a:spcAft>
                <a:spcPts val="600"/>
              </a:spcAft>
            </a:pPr>
            <a:endParaRPr lang="de-DE" dirty="0"/>
          </a:p>
          <a:p>
            <a:pPr>
              <a:spcAft>
                <a:spcPts val="600"/>
              </a:spcAft>
            </a:pPr>
            <a:endParaRPr lang="de-DE" sz="1600" dirty="0"/>
          </a:p>
          <a:p>
            <a:pPr>
              <a:spcAft>
                <a:spcPts val="600"/>
              </a:spcAft>
            </a:pPr>
            <a:endParaRPr lang="de-DE" dirty="0"/>
          </a:p>
        </p:txBody>
      </p:sp>
      <p:sp>
        <p:nvSpPr>
          <p:cNvPr id="5" name="Titel 3"/>
          <p:cNvSpPr>
            <a:spLocks noGrp="1"/>
          </p:cNvSpPr>
          <p:nvPr>
            <p:ph type="title" idx="4294967295"/>
          </p:nvPr>
        </p:nvSpPr>
        <p:spPr>
          <a:xfrm>
            <a:off x="1765994" y="692696"/>
            <a:ext cx="8660011" cy="900113"/>
          </a:xfrm>
        </p:spPr>
        <p:txBody>
          <a:bodyPr/>
          <a:lstStyle/>
          <a:p>
            <a:r>
              <a:rPr lang="de-DE" dirty="0"/>
              <a:t>Verwendung von „</a:t>
            </a:r>
            <a:r>
              <a:rPr lang="de-DE" dirty="0" err="1"/>
              <a:t>Cognitive</a:t>
            </a:r>
            <a:r>
              <a:rPr lang="de-DE" dirty="0"/>
              <a:t> Aids“</a:t>
            </a:r>
            <a:endParaRPr lang="de-DE" sz="2600" dirty="0">
              <a:solidFill>
                <a:srgbClr val="009051"/>
              </a:solidFill>
            </a:endParaRPr>
          </a:p>
        </p:txBody>
      </p:sp>
      <p:sp>
        <p:nvSpPr>
          <p:cNvPr id="7" name="Inhaltsplatzhalter 1">
            <a:extLst>
              <a:ext uri="{FF2B5EF4-FFF2-40B4-BE49-F238E27FC236}">
                <a16:creationId xmlns:a16="http://schemas.microsoft.com/office/drawing/2014/main" id="{3178DBA9-F384-4B4E-99CF-9F611CBF2333}"/>
              </a:ext>
            </a:extLst>
          </p:cNvPr>
          <p:cNvSpPr txBox="1">
            <a:spLocks/>
          </p:cNvSpPr>
          <p:nvPr/>
        </p:nvSpPr>
        <p:spPr bwMode="auto">
          <a:xfrm>
            <a:off x="623392" y="4101075"/>
            <a:ext cx="10849205" cy="220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7175" indent="-257175" algn="l" rtl="0" eaLnBrk="1" fontAlgn="base" hangingPunct="1">
              <a:lnSpc>
                <a:spcPts val="2250"/>
              </a:lnSpc>
              <a:spcBef>
                <a:spcPts val="0"/>
              </a:spcBef>
              <a:spcAft>
                <a:spcPts val="600"/>
              </a:spcAft>
              <a:buClr>
                <a:srgbClr val="000099"/>
              </a:buClr>
              <a:buSzPct val="90000"/>
              <a:buFont typeface="Wingdings" pitchFamily="2" charset="2"/>
              <a:buChar char="n"/>
              <a:defRPr sz="1800">
                <a:solidFill>
                  <a:schemeClr val="tx1"/>
                </a:solidFill>
                <a:latin typeface="+mn-lt"/>
                <a:ea typeface="Gill Sans" charset="0"/>
                <a:cs typeface="Gill Sans" charset="0"/>
              </a:defRPr>
            </a:lvl1pPr>
            <a:lvl2pPr marL="557213" indent="-214313" algn="l" rtl="0" eaLnBrk="1" fontAlgn="base" hangingPunct="1">
              <a:lnSpc>
                <a:spcPts val="1800"/>
              </a:lnSpc>
              <a:spcBef>
                <a:spcPts val="0"/>
              </a:spcBef>
              <a:spcAft>
                <a:spcPts val="150"/>
              </a:spcAft>
              <a:buClr>
                <a:srgbClr val="000099"/>
              </a:buClr>
              <a:buSzPct val="90000"/>
              <a:buFont typeface="Wingdings" pitchFamily="2" charset="2"/>
              <a:buChar char="§"/>
              <a:defRPr sz="1600">
                <a:solidFill>
                  <a:schemeClr val="tx1"/>
                </a:solidFill>
                <a:latin typeface="+mn-lt"/>
                <a:ea typeface="Gill Sans" charset="0"/>
                <a:cs typeface="Gill Sans" charset="0"/>
              </a:defRPr>
            </a:lvl2pPr>
            <a:lvl3pPr marL="857250" indent="-171450" algn="l" rtl="0" eaLnBrk="1" fontAlgn="base" hangingPunct="1">
              <a:lnSpc>
                <a:spcPts val="1800"/>
              </a:lnSpc>
              <a:spcBef>
                <a:spcPts val="0"/>
              </a:spcBef>
              <a:spcAft>
                <a:spcPts val="150"/>
              </a:spcAft>
              <a:buClr>
                <a:srgbClr val="000099"/>
              </a:buClr>
              <a:buSzPct val="90000"/>
              <a:buFont typeface="Wingdings" pitchFamily="2" charset="2"/>
              <a:buChar char="§"/>
              <a:defRPr sz="1400">
                <a:solidFill>
                  <a:schemeClr val="tx1"/>
                </a:solidFill>
                <a:latin typeface="+mn-lt"/>
                <a:ea typeface="Gill Sans" charset="0"/>
                <a:cs typeface="Gill Sans" charset="0"/>
              </a:defRPr>
            </a:lvl3pPr>
            <a:lvl4pPr marL="1171575" indent="-171450" algn="l" rtl="0" eaLnBrk="1" fontAlgn="base" hangingPunct="1">
              <a:lnSpc>
                <a:spcPts val="1800"/>
              </a:lnSpc>
              <a:spcBef>
                <a:spcPts val="0"/>
              </a:spcBef>
              <a:spcAft>
                <a:spcPts val="150"/>
              </a:spcAft>
              <a:buClr>
                <a:srgbClr val="000099"/>
              </a:buClr>
              <a:buSzPct val="90000"/>
              <a:buFont typeface="Wingdings" pitchFamily="2" charset="2"/>
              <a:buChar char="§"/>
              <a:defRPr sz="1400">
                <a:solidFill>
                  <a:schemeClr val="tx1"/>
                </a:solidFill>
                <a:latin typeface="+mn-lt"/>
                <a:ea typeface="Gill Sans" charset="0"/>
                <a:cs typeface="Gill Sans" charset="0"/>
              </a:defRPr>
            </a:lvl4pPr>
            <a:lvl5pPr marL="1485900" indent="-171450" algn="l" rtl="0" eaLnBrk="1" fontAlgn="base" hangingPunct="1">
              <a:lnSpc>
                <a:spcPts val="1800"/>
              </a:lnSpc>
              <a:spcBef>
                <a:spcPts val="0"/>
              </a:spcBef>
              <a:spcAft>
                <a:spcPts val="150"/>
              </a:spcAft>
              <a:buClr>
                <a:srgbClr val="000099"/>
              </a:buClr>
              <a:buSzPct val="90000"/>
              <a:buFont typeface="Wingdings" pitchFamily="2" charset="2"/>
              <a:buChar char="§"/>
              <a:defRPr sz="1050">
                <a:solidFill>
                  <a:schemeClr val="tx1"/>
                </a:solidFill>
                <a:latin typeface="+mn-lt"/>
                <a:ea typeface="Gill Sans" charset="0"/>
                <a:cs typeface="Gill Sans" charset="0"/>
              </a:defRPr>
            </a:lvl5pPr>
            <a:lvl6pPr marL="1828800" indent="-171450" algn="l" rtl="0" eaLnBrk="1" fontAlgn="base" hangingPunct="1">
              <a:lnSpc>
                <a:spcPct val="110000"/>
              </a:lnSpc>
              <a:spcBef>
                <a:spcPct val="20000"/>
              </a:spcBef>
              <a:spcAft>
                <a:spcPct val="0"/>
              </a:spcAft>
              <a:buClr>
                <a:srgbClr val="000099"/>
              </a:buClr>
              <a:buSzPct val="90000"/>
              <a:buFont typeface="Wingdings" pitchFamily="2" charset="2"/>
              <a:buChar char="§"/>
              <a:defRPr sz="1050">
                <a:solidFill>
                  <a:schemeClr val="tx1"/>
                </a:solidFill>
                <a:latin typeface="+mn-lt"/>
              </a:defRPr>
            </a:lvl6pPr>
            <a:lvl7pPr marL="2171700" indent="-171450" algn="l" rtl="0" eaLnBrk="1" fontAlgn="base" hangingPunct="1">
              <a:lnSpc>
                <a:spcPct val="110000"/>
              </a:lnSpc>
              <a:spcBef>
                <a:spcPct val="20000"/>
              </a:spcBef>
              <a:spcAft>
                <a:spcPct val="0"/>
              </a:spcAft>
              <a:buClr>
                <a:srgbClr val="000099"/>
              </a:buClr>
              <a:buSzPct val="90000"/>
              <a:buFont typeface="Wingdings" pitchFamily="2" charset="2"/>
              <a:buChar char="§"/>
              <a:defRPr sz="1050">
                <a:solidFill>
                  <a:schemeClr val="tx1"/>
                </a:solidFill>
                <a:latin typeface="+mn-lt"/>
              </a:defRPr>
            </a:lvl7pPr>
            <a:lvl8pPr marL="2514600" indent="-171450" algn="l" rtl="0" eaLnBrk="1" fontAlgn="base" hangingPunct="1">
              <a:lnSpc>
                <a:spcPct val="110000"/>
              </a:lnSpc>
              <a:spcBef>
                <a:spcPct val="20000"/>
              </a:spcBef>
              <a:spcAft>
                <a:spcPct val="0"/>
              </a:spcAft>
              <a:buClr>
                <a:srgbClr val="000099"/>
              </a:buClr>
              <a:buSzPct val="90000"/>
              <a:buFont typeface="Wingdings" pitchFamily="2" charset="2"/>
              <a:buChar char="§"/>
              <a:defRPr sz="1050">
                <a:solidFill>
                  <a:schemeClr val="tx1"/>
                </a:solidFill>
                <a:latin typeface="+mn-lt"/>
              </a:defRPr>
            </a:lvl8pPr>
            <a:lvl9pPr marL="2857500" indent="-171450" algn="l" rtl="0" eaLnBrk="1" fontAlgn="base" hangingPunct="1">
              <a:lnSpc>
                <a:spcPct val="110000"/>
              </a:lnSpc>
              <a:spcBef>
                <a:spcPct val="20000"/>
              </a:spcBef>
              <a:spcAft>
                <a:spcPct val="0"/>
              </a:spcAft>
              <a:buClr>
                <a:srgbClr val="000099"/>
              </a:buClr>
              <a:buSzPct val="90000"/>
              <a:buFont typeface="Wingdings" pitchFamily="2" charset="2"/>
              <a:buChar char="§"/>
              <a:defRPr sz="1050">
                <a:solidFill>
                  <a:schemeClr val="tx1"/>
                </a:solidFill>
                <a:latin typeface="+mn-lt"/>
              </a:defRPr>
            </a:lvl9pPr>
          </a:lstStyle>
          <a:p>
            <a:pPr marL="0" indent="0">
              <a:buClr>
                <a:srgbClr val="06508C"/>
              </a:buClr>
              <a:buNone/>
            </a:pPr>
            <a:r>
              <a:rPr lang="de-DE" sz="2400" b="1" kern="0" dirty="0">
                <a:solidFill>
                  <a:srgbClr val="06508C"/>
                </a:solidFill>
              </a:rPr>
              <a:t>Impulsfragen</a:t>
            </a:r>
          </a:p>
          <a:p>
            <a:pPr>
              <a:buClr>
                <a:srgbClr val="06508C"/>
              </a:buClr>
            </a:pPr>
            <a:r>
              <a:rPr lang="de-DE" sz="2400" kern="0" dirty="0"/>
              <a:t>Wie erklären sie sich diesen Unterschied? </a:t>
            </a:r>
          </a:p>
          <a:p>
            <a:pPr>
              <a:buClr>
                <a:srgbClr val="06508C"/>
              </a:buClr>
            </a:pPr>
            <a:r>
              <a:rPr lang="de-DE" sz="2400" kern="0" dirty="0"/>
              <a:t>Warum werden Gedächtnis- und Entscheidungshilfen kaum eingesetzt?</a:t>
            </a:r>
            <a:endParaRPr lang="en-US" sz="2400" kern="0" dirty="0"/>
          </a:p>
        </p:txBody>
      </p:sp>
    </p:spTree>
    <p:extLst>
      <p:ext uri="{BB962C8B-B14F-4D97-AF65-F5344CB8AC3E}">
        <p14:creationId xmlns:p14="http://schemas.microsoft.com/office/powerpoint/2010/main" val="41532608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27381" y="1508788"/>
            <a:ext cx="11233248" cy="3959225"/>
          </a:xfrm>
        </p:spPr>
        <p:txBody>
          <a:bodyPr/>
          <a:lstStyle/>
          <a:p>
            <a:pPr marL="0" indent="0">
              <a:lnSpc>
                <a:spcPts val="3200"/>
              </a:lnSpc>
              <a:spcAft>
                <a:spcPts val="900"/>
              </a:spcAft>
              <a:buNone/>
            </a:pPr>
            <a:r>
              <a:rPr lang="de-DE" b="1" dirty="0">
                <a:solidFill>
                  <a:srgbClr val="06508C"/>
                </a:solidFill>
              </a:rPr>
              <a:t>Gründe dafür, dass sie kaum eingesetzt werden </a:t>
            </a:r>
          </a:p>
          <a:p>
            <a:pPr>
              <a:spcAft>
                <a:spcPts val="600"/>
              </a:spcAft>
            </a:pPr>
            <a:r>
              <a:rPr lang="de-DE" dirty="0"/>
              <a:t>Soziokulturelle Aspekte </a:t>
            </a:r>
          </a:p>
          <a:p>
            <a:pPr>
              <a:spcAft>
                <a:spcPts val="600"/>
              </a:spcAft>
            </a:pPr>
            <a:r>
              <a:rPr lang="de-DE" dirty="0"/>
              <a:t>Medizinische Aspekte</a:t>
            </a:r>
          </a:p>
          <a:p>
            <a:pPr>
              <a:lnSpc>
                <a:spcPts val="3200"/>
              </a:lnSpc>
              <a:spcAft>
                <a:spcPts val="900"/>
              </a:spcAft>
            </a:pPr>
            <a:r>
              <a:rPr lang="de-DE" dirty="0"/>
              <a:t>Anwenderunfreundliches Design </a:t>
            </a:r>
            <a:r>
              <a:rPr lang="de-DE" sz="1600" dirty="0"/>
              <a:t>(„Usability“) </a:t>
            </a:r>
          </a:p>
          <a:p>
            <a:pPr>
              <a:lnSpc>
                <a:spcPts val="3200"/>
              </a:lnSpc>
              <a:spcAft>
                <a:spcPts val="900"/>
              </a:spcAft>
            </a:pPr>
            <a:r>
              <a:rPr lang="de-DE" dirty="0"/>
              <a:t>Fehlende „Lokale Passung“ vorhandener Angebote</a:t>
            </a:r>
          </a:p>
          <a:p>
            <a:pPr>
              <a:lnSpc>
                <a:spcPts val="3200"/>
              </a:lnSpc>
              <a:spcAft>
                <a:spcPts val="900"/>
              </a:spcAft>
            </a:pPr>
            <a:r>
              <a:rPr lang="de-DE" dirty="0"/>
              <a:t>Unterschiedliche Bedürfnisse von Anfängern und Erfahrenen</a:t>
            </a:r>
          </a:p>
          <a:p>
            <a:pPr>
              <a:lnSpc>
                <a:spcPts val="3200"/>
              </a:lnSpc>
              <a:spcAft>
                <a:spcPts val="900"/>
              </a:spcAft>
            </a:pPr>
            <a:r>
              <a:rPr lang="de-DE" dirty="0"/>
              <a:t>Fehlende Verfügbarkeit im Notfall </a:t>
            </a:r>
            <a:r>
              <a:rPr lang="de-DE" sz="1600" dirty="0"/>
              <a:t>(Poster, Buch, PC)</a:t>
            </a:r>
            <a:endParaRPr lang="de-DE" dirty="0"/>
          </a:p>
          <a:p>
            <a:pPr>
              <a:lnSpc>
                <a:spcPts val="3200"/>
              </a:lnSpc>
              <a:spcAft>
                <a:spcPts val="900"/>
              </a:spcAft>
            </a:pPr>
            <a:r>
              <a:rPr lang="de-DE" dirty="0"/>
              <a:t>Fehlende Vertrautheit der Mitarbeiter </a:t>
            </a:r>
            <a:r>
              <a:rPr lang="de-DE" sz="1600" dirty="0"/>
              <a:t>(Pflege + Ärzte)</a:t>
            </a:r>
          </a:p>
          <a:p>
            <a:pPr>
              <a:lnSpc>
                <a:spcPts val="3200"/>
              </a:lnSpc>
              <a:spcAft>
                <a:spcPts val="900"/>
              </a:spcAft>
            </a:pPr>
            <a:r>
              <a:rPr lang="de-DE" dirty="0"/>
              <a:t>Ungelöste Aspekte der Teamarbeit </a:t>
            </a:r>
            <a:r>
              <a:rPr lang="de-DE" sz="1600" dirty="0"/>
              <a:t>(„Reader“)</a:t>
            </a:r>
          </a:p>
          <a:p>
            <a:pPr>
              <a:lnSpc>
                <a:spcPts val="3200"/>
              </a:lnSpc>
              <a:spcAft>
                <a:spcPts val="900"/>
              </a:spcAft>
            </a:pPr>
            <a:endParaRPr lang="de-DE" dirty="0"/>
          </a:p>
        </p:txBody>
      </p:sp>
      <p:sp>
        <p:nvSpPr>
          <p:cNvPr id="5" name="Titel 3"/>
          <p:cNvSpPr>
            <a:spLocks noGrp="1"/>
          </p:cNvSpPr>
          <p:nvPr>
            <p:ph type="title" idx="4294967295"/>
          </p:nvPr>
        </p:nvSpPr>
        <p:spPr>
          <a:xfrm>
            <a:off x="1765994" y="836712"/>
            <a:ext cx="8660011" cy="900113"/>
          </a:xfrm>
        </p:spPr>
        <p:txBody>
          <a:bodyPr/>
          <a:lstStyle/>
          <a:p>
            <a:r>
              <a:rPr lang="de-DE" dirty="0"/>
              <a:t>Verwendung von „</a:t>
            </a:r>
            <a:r>
              <a:rPr lang="de-DE" dirty="0" err="1"/>
              <a:t>Cognitive</a:t>
            </a:r>
            <a:r>
              <a:rPr lang="de-DE" dirty="0"/>
              <a:t> Aids“</a:t>
            </a:r>
            <a:br>
              <a:rPr lang="de-DE" dirty="0"/>
            </a:br>
            <a:endParaRPr lang="de-DE" sz="2600" dirty="0">
              <a:solidFill>
                <a:srgbClr val="009051"/>
              </a:solidFill>
            </a:endParaRPr>
          </a:p>
        </p:txBody>
      </p:sp>
    </p:spTree>
    <p:extLst>
      <p:ext uri="{BB962C8B-B14F-4D97-AF65-F5344CB8AC3E}">
        <p14:creationId xmlns:p14="http://schemas.microsoft.com/office/powerpoint/2010/main" val="39894462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16" y="1772816"/>
            <a:ext cx="6948264" cy="4617475"/>
          </a:xfrm>
          <a:prstGeom prst="rect">
            <a:avLst/>
          </a:prstGeom>
          <a:ln>
            <a:noFill/>
          </a:ln>
          <a:effectLst>
            <a:outerShdw blurRad="292100" dist="139700" dir="2700000" algn="tl" rotWithShape="0">
              <a:srgbClr val="333333">
                <a:alpha val="65000"/>
              </a:srgbClr>
            </a:outerShdw>
          </a:effectLst>
        </p:spPr>
      </p:pic>
      <p:sp>
        <p:nvSpPr>
          <p:cNvPr id="7" name="Titel 3"/>
          <p:cNvSpPr>
            <a:spLocks noGrp="1"/>
          </p:cNvSpPr>
          <p:nvPr>
            <p:ph type="title" idx="4294967295"/>
          </p:nvPr>
        </p:nvSpPr>
        <p:spPr>
          <a:xfrm>
            <a:off x="1756471" y="764704"/>
            <a:ext cx="8660011" cy="1080120"/>
          </a:xfrm>
        </p:spPr>
        <p:txBody>
          <a:bodyPr/>
          <a:lstStyle/>
          <a:p>
            <a:r>
              <a:rPr lang="de-DE" dirty="0"/>
              <a:t>Das Problem</a:t>
            </a:r>
            <a:br>
              <a:rPr lang="de-DE" dirty="0"/>
            </a:br>
            <a:r>
              <a:rPr lang="de-DE" sz="2400" dirty="0">
                <a:solidFill>
                  <a:srgbClr val="009051"/>
                </a:solidFill>
              </a:rPr>
              <a:t>bedenken, behandeln, berechnen  </a:t>
            </a:r>
            <a:endParaRPr lang="de-DE" dirty="0">
              <a:solidFill>
                <a:srgbClr val="009051"/>
              </a:solidFill>
            </a:endParaRPr>
          </a:p>
        </p:txBody>
      </p:sp>
    </p:spTree>
    <p:extLst>
      <p:ext uri="{BB962C8B-B14F-4D97-AF65-F5344CB8AC3E}">
        <p14:creationId xmlns:p14="http://schemas.microsoft.com/office/powerpoint/2010/main" val="379890203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2" y="3026623"/>
            <a:ext cx="4186767" cy="2782087"/>
          </a:xfrm>
          <a:prstGeom prst="rect">
            <a:avLst/>
          </a:prstGeom>
          <a:ln>
            <a:noFill/>
          </a:ln>
          <a:effectLst>
            <a:outerShdw blurRad="292100" dist="63500" dir="2700000" algn="tl" rotWithShape="0">
              <a:srgbClr val="333333">
                <a:alpha val="65000"/>
              </a:srgbClr>
            </a:outerShdw>
          </a:effectLst>
        </p:spPr>
      </p:pic>
      <p:sp>
        <p:nvSpPr>
          <p:cNvPr id="9" name="Rectangle 2">
            <a:extLst>
              <a:ext uri="{FF2B5EF4-FFF2-40B4-BE49-F238E27FC236}">
                <a16:creationId xmlns:a16="http://schemas.microsoft.com/office/drawing/2014/main" id="{1E03943A-6C1D-3E4F-A7B2-F1D643B98238}"/>
              </a:ext>
            </a:extLst>
          </p:cNvPr>
          <p:cNvSpPr>
            <a:spLocks noGrp="1" noChangeArrowheads="1"/>
          </p:cNvSpPr>
          <p:nvPr>
            <p:ph type="title" idx="4294967295"/>
          </p:nvPr>
        </p:nvSpPr>
        <p:spPr>
          <a:xfrm>
            <a:off x="1524000" y="656680"/>
            <a:ext cx="9143999" cy="900112"/>
          </a:xfrm>
          <a:noFill/>
        </p:spPr>
        <p:txBody>
          <a:bodyPr/>
          <a:lstStyle/>
          <a:p>
            <a:pPr algn="ctr"/>
            <a:r>
              <a:rPr lang="de-DE" sz="2800" dirty="0"/>
              <a:t>Digitale Notfallcheckliste für die Anästhesie</a:t>
            </a:r>
            <a:endParaRPr lang="de-DE" sz="2400" dirty="0">
              <a:solidFill>
                <a:srgbClr val="00B050"/>
              </a:solidFill>
            </a:endParaRPr>
          </a:p>
        </p:txBody>
      </p:sp>
      <p:sp>
        <p:nvSpPr>
          <p:cNvPr id="12" name="Textfeld 11">
            <a:extLst>
              <a:ext uri="{FF2B5EF4-FFF2-40B4-BE49-F238E27FC236}">
                <a16:creationId xmlns:a16="http://schemas.microsoft.com/office/drawing/2014/main" id="{E475CD0D-315C-2249-B701-0B089D53F8D5}"/>
              </a:ext>
            </a:extLst>
          </p:cNvPr>
          <p:cNvSpPr txBox="1"/>
          <p:nvPr/>
        </p:nvSpPr>
        <p:spPr>
          <a:xfrm>
            <a:off x="623392" y="1704889"/>
            <a:ext cx="11137237" cy="923330"/>
          </a:xfrm>
          <a:prstGeom prst="rect">
            <a:avLst/>
          </a:prstGeom>
          <a:noFill/>
        </p:spPr>
        <p:txBody>
          <a:bodyPr wrap="square" rtlCol="0">
            <a:spAutoFit/>
          </a:bodyPr>
          <a:lstStyle/>
          <a:p>
            <a:pPr algn="ctr"/>
            <a:r>
              <a:rPr lang="de-DE" dirty="0" err="1">
                <a:solidFill>
                  <a:srgbClr val="FF761E"/>
                </a:solidFill>
                <a:latin typeface="+mn-lt"/>
                <a:ea typeface="Gill Sans" charset="0"/>
                <a:cs typeface="Gill Sans" charset="0"/>
              </a:rPr>
              <a:t>eGENA</a:t>
            </a:r>
            <a:endParaRPr lang="de-DE" dirty="0">
              <a:solidFill>
                <a:srgbClr val="FF761E"/>
              </a:solidFill>
              <a:latin typeface="+mn-lt"/>
              <a:ea typeface="Gill Sans" charset="0"/>
              <a:cs typeface="Gill Sans" charset="0"/>
            </a:endParaRPr>
          </a:p>
          <a:p>
            <a:pPr marL="285744" indent="-285744">
              <a:buFont typeface="Wingdings" pitchFamily="2" charset="2"/>
              <a:buChar char="Ü"/>
            </a:pPr>
            <a:r>
              <a:rPr lang="de-DE" dirty="0">
                <a:solidFill>
                  <a:srgbClr val="FF761E"/>
                </a:solidFill>
                <a:latin typeface="+mn-lt"/>
                <a:ea typeface="Gill Sans" charset="0"/>
                <a:cs typeface="Gill Sans" charset="0"/>
              </a:rPr>
              <a:t>Eine elektronische Gedächtnis- und Entscheidungshilfe für Notfälle in der Anästhesie,  welche der BDA und die DGAI kostenlos zur Verfügung stellt</a:t>
            </a:r>
          </a:p>
        </p:txBody>
      </p:sp>
      <p:pic>
        <p:nvPicPr>
          <p:cNvPr id="6" name="Bild 6">
            <a:extLst>
              <a:ext uri="{FF2B5EF4-FFF2-40B4-BE49-F238E27FC236}">
                <a16:creationId xmlns:a16="http://schemas.microsoft.com/office/drawing/2014/main" id="{2C193961-487C-334B-9801-1935EEB5F5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273" y="3026625"/>
            <a:ext cx="4186767" cy="2782087"/>
          </a:xfrm>
          <a:prstGeom prst="rect">
            <a:avLst/>
          </a:prstGeom>
          <a:ln>
            <a:noFill/>
          </a:ln>
          <a:effectLst>
            <a:outerShdw blurRad="292100" dist="63500" dir="2700000" algn="tl" rotWithShape="0">
              <a:srgbClr val="333333">
                <a:alpha val="65000"/>
              </a:srgbClr>
            </a:outerShdw>
          </a:effectLst>
        </p:spPr>
      </p:pic>
    </p:spTree>
    <p:extLst>
      <p:ext uri="{BB962C8B-B14F-4D97-AF65-F5344CB8AC3E}">
        <p14:creationId xmlns:p14="http://schemas.microsoft.com/office/powerpoint/2010/main" val="144299554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3392" y="1449387"/>
            <a:ext cx="11425269" cy="4667912"/>
          </a:xfrm>
        </p:spPr>
        <p:txBody>
          <a:bodyPr/>
          <a:lstStyle/>
          <a:p>
            <a:pPr marL="0" indent="0">
              <a:buNone/>
            </a:pPr>
            <a:r>
              <a:rPr lang="de-DE" b="1" dirty="0">
                <a:solidFill>
                  <a:srgbClr val="06508C"/>
                </a:solidFill>
                <a:latin typeface="+mj-lt"/>
                <a:ea typeface="+mj-ea"/>
                <a:cs typeface="+mj-cs"/>
              </a:rPr>
              <a:t>Funktionalitäten: </a:t>
            </a:r>
            <a:r>
              <a:rPr lang="de-DE" b="1" dirty="0" err="1">
                <a:solidFill>
                  <a:srgbClr val="06508C"/>
                </a:solidFill>
                <a:latin typeface="+mj-lt"/>
                <a:ea typeface="+mj-ea"/>
                <a:cs typeface="+mj-cs"/>
              </a:rPr>
              <a:t>eGENA</a:t>
            </a:r>
            <a:r>
              <a:rPr lang="de-DE" b="1" dirty="0">
                <a:solidFill>
                  <a:srgbClr val="06508C"/>
                </a:solidFill>
                <a:latin typeface="+mj-lt"/>
                <a:ea typeface="+mj-ea"/>
                <a:cs typeface="+mj-cs"/>
              </a:rPr>
              <a:t> ...</a:t>
            </a:r>
          </a:p>
          <a:p>
            <a:r>
              <a:rPr lang="de-DE" sz="2000" dirty="0"/>
              <a:t>... ist für den Notfall geeignet: In einem UCD-Prozess erstellt worden</a:t>
            </a:r>
          </a:p>
          <a:p>
            <a:r>
              <a:rPr lang="de-DE" sz="2000" dirty="0"/>
              <a:t>... offline verfügbar (als ‚Progressive Web </a:t>
            </a:r>
            <a:r>
              <a:rPr lang="de-DE" sz="2000" dirty="0" err="1"/>
              <a:t>Application</a:t>
            </a:r>
            <a:r>
              <a:rPr lang="de-DE" sz="2000" dirty="0"/>
              <a:t>‘; PWA)</a:t>
            </a:r>
          </a:p>
          <a:p>
            <a:r>
              <a:rPr lang="de-DE" sz="2000" dirty="0"/>
              <a:t>... hat verschiedene Suchfunktionen </a:t>
            </a:r>
            <a:r>
              <a:rPr lang="de-DE" sz="1400" dirty="0"/>
              <a:t>(Reanimation, Patientengruppe, Körpernavigator, ABCDE ...)</a:t>
            </a:r>
            <a:endParaRPr lang="de-DE" sz="2000" dirty="0"/>
          </a:p>
          <a:p>
            <a:r>
              <a:rPr lang="de-DE" sz="2000" dirty="0"/>
              <a:t>... berücksichtigt (wo vorhanden) aktuelle Leitlinien und Empfehlungen</a:t>
            </a:r>
          </a:p>
          <a:p>
            <a:r>
              <a:rPr lang="de-DE" sz="2000" dirty="0"/>
              <a:t>... ermöglicht es, lokal relevante Informationen als Inhalt aufzunehmen</a:t>
            </a:r>
          </a:p>
          <a:p>
            <a:r>
              <a:rPr lang="de-DE" sz="2000" dirty="0"/>
              <a:t>... Kann in einem Experten- und im </a:t>
            </a:r>
            <a:r>
              <a:rPr lang="de-DE" sz="2000" dirty="0" err="1"/>
              <a:t>Novizenmodus</a:t>
            </a:r>
            <a:r>
              <a:rPr lang="de-DE" sz="2000" dirty="0"/>
              <a:t> benutzt werden</a:t>
            </a:r>
          </a:p>
          <a:p>
            <a:r>
              <a:rPr lang="de-DE" sz="2000" dirty="0"/>
              <a:t>... Unterstützt Teamarbeit durch die bewusste Wahl des Endgeräts </a:t>
            </a:r>
            <a:r>
              <a:rPr lang="de-DE" sz="1400" dirty="0"/>
              <a:t>(Tablet &amp; PC-Bildschirm)</a:t>
            </a:r>
            <a:r>
              <a:rPr lang="de-DE" sz="2133" dirty="0"/>
              <a:t> </a:t>
            </a:r>
          </a:p>
          <a:p>
            <a:r>
              <a:rPr lang="de-DE" sz="2133" dirty="0"/>
              <a:t>... beinhaltet zusätzliche Impulse für die Teamarbeit (</a:t>
            </a:r>
            <a:r>
              <a:rPr lang="de-DE" sz="2000" dirty="0"/>
              <a:t>„CRM-/TRM-Impulse“)</a:t>
            </a:r>
          </a:p>
        </p:txBody>
      </p:sp>
      <p:sp>
        <p:nvSpPr>
          <p:cNvPr id="7" name="Rectangle 2">
            <a:extLst>
              <a:ext uri="{FF2B5EF4-FFF2-40B4-BE49-F238E27FC236}">
                <a16:creationId xmlns:a16="http://schemas.microsoft.com/office/drawing/2014/main" id="{44701BFF-FA84-D148-97DD-12F40E53BA82}"/>
              </a:ext>
            </a:extLst>
          </p:cNvPr>
          <p:cNvSpPr txBox="1">
            <a:spLocks noChangeArrowheads="1"/>
          </p:cNvSpPr>
          <p:nvPr/>
        </p:nvSpPr>
        <p:spPr bwMode="auto">
          <a:xfrm>
            <a:off x="1524000" y="620688"/>
            <a:ext cx="9143999"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buClr>
                <a:schemeClr val="folHlink"/>
              </a:buClr>
              <a:buSzPct val="80000"/>
              <a:buFont typeface="Wingdings" pitchFamily="2" charset="2"/>
              <a:defRPr sz="2400" b="1">
                <a:solidFill>
                  <a:srgbClr val="000099"/>
                </a:solidFill>
                <a:latin typeface="+mj-lt"/>
                <a:ea typeface="+mj-ea"/>
                <a:cs typeface="+mj-cs"/>
              </a:defRPr>
            </a:lvl1pPr>
            <a:lvl2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2pPr>
            <a:lvl3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3pPr>
            <a:lvl4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4pPr>
            <a:lvl5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5pPr>
            <a:lvl6pPr marL="3429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6pPr>
            <a:lvl7pPr marL="6858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7pPr>
            <a:lvl8pPr marL="10287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8pPr>
            <a:lvl9pPr marL="13716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9pPr>
          </a:lstStyle>
          <a:p>
            <a:r>
              <a:rPr lang="de-DE" sz="2800" kern="0" dirty="0">
                <a:solidFill>
                  <a:srgbClr val="06508C"/>
                </a:solidFill>
              </a:rPr>
              <a:t>Digitale Notfallcheckliste für die Anästhesie</a:t>
            </a:r>
            <a:endParaRPr lang="de-DE" kern="0" dirty="0">
              <a:solidFill>
                <a:srgbClr val="06508C"/>
              </a:solidFill>
            </a:endParaRPr>
          </a:p>
        </p:txBody>
      </p:sp>
    </p:spTree>
    <p:extLst>
      <p:ext uri="{BB962C8B-B14F-4D97-AF65-F5344CB8AC3E}">
        <p14:creationId xmlns:p14="http://schemas.microsoft.com/office/powerpoint/2010/main" val="1414910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108" y="1844824"/>
            <a:ext cx="6624736" cy="4554506"/>
          </a:xfrm>
          <a:prstGeom prst="rect">
            <a:avLst/>
          </a:prstGeom>
        </p:spPr>
      </p:pic>
      <p:sp>
        <p:nvSpPr>
          <p:cNvPr id="9" name="Titel 3">
            <a:extLst>
              <a:ext uri="{FF2B5EF4-FFF2-40B4-BE49-F238E27FC236}">
                <a16:creationId xmlns:a16="http://schemas.microsoft.com/office/drawing/2014/main" id="{E8FD00D0-DC71-2D4D-8F4B-E2B8D41EC88C}"/>
              </a:ext>
            </a:extLst>
          </p:cNvPr>
          <p:cNvSpPr>
            <a:spLocks noGrp="1"/>
          </p:cNvSpPr>
          <p:nvPr>
            <p:ph type="title" idx="4294967295"/>
          </p:nvPr>
        </p:nvSpPr>
        <p:spPr>
          <a:xfrm>
            <a:off x="1756471" y="764704"/>
            <a:ext cx="8660011" cy="1080120"/>
          </a:xfrm>
        </p:spPr>
        <p:txBody>
          <a:bodyPr/>
          <a:lstStyle/>
          <a:p>
            <a:r>
              <a:rPr lang="de-DE" dirty="0"/>
              <a:t>Das Problem</a:t>
            </a:r>
            <a:br>
              <a:rPr lang="de-DE" dirty="0"/>
            </a:br>
            <a:r>
              <a:rPr lang="de-DE" sz="2400" dirty="0">
                <a:solidFill>
                  <a:srgbClr val="009051"/>
                </a:solidFill>
              </a:rPr>
              <a:t>bedenken, behandeln, berechnen  </a:t>
            </a:r>
            <a:endParaRPr lang="de-DE" dirty="0">
              <a:solidFill>
                <a:srgbClr val="009051"/>
              </a:solidFill>
            </a:endParaRPr>
          </a:p>
        </p:txBody>
      </p:sp>
    </p:spTree>
    <p:extLst>
      <p:ext uri="{BB962C8B-B14F-4D97-AF65-F5344CB8AC3E}">
        <p14:creationId xmlns:p14="http://schemas.microsoft.com/office/powerpoint/2010/main" val="258125472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652" y="1777756"/>
            <a:ext cx="6264696" cy="4675580"/>
          </a:xfrm>
          <a:prstGeom prst="rect">
            <a:avLst/>
          </a:prstGeom>
          <a:ln>
            <a:noFill/>
          </a:ln>
          <a:effectLst>
            <a:outerShdw blurRad="292100" dist="139700" dir="2700000" algn="tl" rotWithShape="0">
              <a:srgbClr val="333333">
                <a:alpha val="65000"/>
              </a:srgbClr>
            </a:outerShdw>
          </a:effectLst>
        </p:spPr>
      </p:pic>
      <p:sp>
        <p:nvSpPr>
          <p:cNvPr id="7" name="Titel 3">
            <a:extLst>
              <a:ext uri="{FF2B5EF4-FFF2-40B4-BE49-F238E27FC236}">
                <a16:creationId xmlns:a16="http://schemas.microsoft.com/office/drawing/2014/main" id="{8902909B-D62D-6141-BE20-61BE13E69EBC}"/>
              </a:ext>
            </a:extLst>
          </p:cNvPr>
          <p:cNvSpPr>
            <a:spLocks noGrp="1"/>
          </p:cNvSpPr>
          <p:nvPr>
            <p:ph type="title" idx="4294967295"/>
          </p:nvPr>
        </p:nvSpPr>
        <p:spPr>
          <a:xfrm>
            <a:off x="1756471" y="764704"/>
            <a:ext cx="8660011" cy="1080120"/>
          </a:xfrm>
        </p:spPr>
        <p:txBody>
          <a:bodyPr/>
          <a:lstStyle/>
          <a:p>
            <a:r>
              <a:rPr lang="de-DE" dirty="0"/>
              <a:t>Das Problem</a:t>
            </a:r>
            <a:br>
              <a:rPr lang="de-DE" dirty="0"/>
            </a:br>
            <a:r>
              <a:rPr lang="de-DE" sz="2400" dirty="0">
                <a:solidFill>
                  <a:srgbClr val="009051"/>
                </a:solidFill>
              </a:rPr>
              <a:t>bedenken, behandeln, berechnen  </a:t>
            </a:r>
            <a:endParaRPr lang="de-DE" dirty="0">
              <a:solidFill>
                <a:srgbClr val="009051"/>
              </a:solidFill>
            </a:endParaRPr>
          </a:p>
        </p:txBody>
      </p:sp>
    </p:spTree>
    <p:extLst>
      <p:ext uri="{BB962C8B-B14F-4D97-AF65-F5344CB8AC3E}">
        <p14:creationId xmlns:p14="http://schemas.microsoft.com/office/powerpoint/2010/main" val="236839611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D35613-87C4-E34E-9E0C-218D8761862E}"/>
              </a:ext>
            </a:extLst>
          </p:cNvPr>
          <p:cNvSpPr>
            <a:spLocks noGrp="1"/>
          </p:cNvSpPr>
          <p:nvPr>
            <p:ph idx="1"/>
          </p:nvPr>
        </p:nvSpPr>
        <p:spPr/>
        <p:txBody>
          <a:bodyPr/>
          <a:lstStyle/>
          <a:p>
            <a:pPr marL="0" indent="0">
              <a:buNone/>
            </a:pPr>
            <a:r>
              <a:rPr lang="de-DE" sz="2667" b="1" dirty="0">
                <a:solidFill>
                  <a:srgbClr val="06508C"/>
                </a:solidFill>
              </a:rPr>
              <a:t>Impulsfragen an die Zuhörer</a:t>
            </a:r>
          </a:p>
          <a:p>
            <a:r>
              <a:rPr lang="de-DE" dirty="0"/>
              <a:t>Kennen sie solche Situationen?</a:t>
            </a:r>
          </a:p>
          <a:p>
            <a:r>
              <a:rPr lang="de-DE" dirty="0"/>
              <a:t>Welche Lösungen haben sie für sich gefunden?</a:t>
            </a:r>
          </a:p>
          <a:p>
            <a:r>
              <a:rPr lang="de-DE" dirty="0"/>
              <a:t>Gibt es eine Lösung an ihrer Klinik?</a:t>
            </a:r>
          </a:p>
          <a:p>
            <a:r>
              <a:rPr lang="de-DE" dirty="0"/>
              <a:t>Wer von ihnen hat sich schon einmal gewünscht, eine „Notfallcheckliste“ zur Verfügung zu haben?</a:t>
            </a:r>
          </a:p>
        </p:txBody>
      </p:sp>
    </p:spTree>
    <p:extLst>
      <p:ext uri="{BB962C8B-B14F-4D97-AF65-F5344CB8AC3E}">
        <p14:creationId xmlns:p14="http://schemas.microsoft.com/office/powerpoint/2010/main" val="85162415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3215681" y="1556792"/>
            <a:ext cx="5889095" cy="4752528"/>
          </a:xfrm>
          <a:prstGeom prst="rect">
            <a:avLst/>
          </a:prstGeom>
          <a:solidFill>
            <a:schemeClr val="bg1"/>
          </a:solidFill>
          <a:ln>
            <a:noFill/>
          </a:ln>
          <a:effectLst>
            <a:outerShdw blurRad="101600" dist="635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endParaRPr lang="de-DE" sz="240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11548" y="3255513"/>
            <a:ext cx="3412429" cy="124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0622" y="4221091"/>
            <a:ext cx="3258468" cy="119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7691" y="1606724"/>
            <a:ext cx="5611947" cy="13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0725" y="5665118"/>
            <a:ext cx="1585195" cy="46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hteck 12"/>
          <p:cNvSpPr/>
          <p:nvPr/>
        </p:nvSpPr>
        <p:spPr bwMode="auto">
          <a:xfrm>
            <a:off x="4290624" y="4249995"/>
            <a:ext cx="3258467" cy="720080"/>
          </a:xfrm>
          <a:prstGeom prst="rect">
            <a:avLst/>
          </a:prstGeom>
          <a:solidFill>
            <a:srgbClr val="669900">
              <a:alpha val="44000"/>
            </a:srgbClr>
          </a:solidFill>
          <a:ln>
            <a:noFill/>
          </a:ln>
          <a:effectLst/>
        </p:spPr>
        <p:txBody>
          <a:bodyPr vert="horz" wrap="none" lIns="90000" tIns="46800" rIns="90000" bIns="46800" numCol="1" rtlCol="0" anchor="ctr" anchorCtr="0" compatLnSpc="1">
            <a:prstTxWarp prst="textNoShape">
              <a:avLst/>
            </a:prstTxWarp>
          </a:bodyPr>
          <a:lstStyle/>
          <a:p>
            <a:endParaRPr lang="de-DE" sz="2400"/>
          </a:p>
        </p:txBody>
      </p:sp>
      <p:sp>
        <p:nvSpPr>
          <p:cNvPr id="14" name="Rechteck 13"/>
          <p:cNvSpPr/>
          <p:nvPr/>
        </p:nvSpPr>
        <p:spPr bwMode="auto">
          <a:xfrm>
            <a:off x="4290623" y="4970075"/>
            <a:ext cx="950808" cy="210756"/>
          </a:xfrm>
          <a:prstGeom prst="rect">
            <a:avLst/>
          </a:prstGeom>
          <a:solidFill>
            <a:srgbClr val="669900">
              <a:alpha val="44000"/>
            </a:srgbClr>
          </a:solidFill>
          <a:ln>
            <a:noFill/>
          </a:ln>
          <a:effectLst/>
        </p:spPr>
        <p:txBody>
          <a:bodyPr vert="horz" wrap="none" lIns="90000" tIns="46800" rIns="90000" bIns="46800" numCol="1" rtlCol="0" anchor="ctr" anchorCtr="0" compatLnSpc="1">
            <a:prstTxWarp prst="textNoShape">
              <a:avLst/>
            </a:prstTxWarp>
          </a:bodyPr>
          <a:lstStyle/>
          <a:p>
            <a:endParaRPr lang="de-DE" sz="2400"/>
          </a:p>
        </p:txBody>
      </p:sp>
      <p:sp>
        <p:nvSpPr>
          <p:cNvPr id="15" name="Rechteck 14"/>
          <p:cNvSpPr/>
          <p:nvPr/>
        </p:nvSpPr>
        <p:spPr bwMode="auto">
          <a:xfrm>
            <a:off x="5663954" y="4039239"/>
            <a:ext cx="1885137" cy="210756"/>
          </a:xfrm>
          <a:prstGeom prst="rect">
            <a:avLst/>
          </a:prstGeom>
          <a:solidFill>
            <a:srgbClr val="669900">
              <a:alpha val="44000"/>
            </a:srgbClr>
          </a:solidFill>
          <a:ln>
            <a:noFill/>
          </a:ln>
          <a:effectLst/>
        </p:spPr>
        <p:txBody>
          <a:bodyPr vert="horz" wrap="none" lIns="90000" tIns="46800" rIns="90000" bIns="46800" numCol="1" rtlCol="0" anchor="ctr" anchorCtr="0" compatLnSpc="1">
            <a:prstTxWarp prst="textNoShape">
              <a:avLst/>
            </a:prstTxWarp>
          </a:bodyPr>
          <a:lstStyle/>
          <a:p>
            <a:endParaRPr lang="de-DE" sz="2400"/>
          </a:p>
        </p:txBody>
      </p:sp>
      <p:sp>
        <p:nvSpPr>
          <p:cNvPr id="11" name="Titel 3"/>
          <p:cNvSpPr>
            <a:spLocks noGrp="1"/>
          </p:cNvSpPr>
          <p:nvPr>
            <p:ph type="title" idx="4294967295"/>
          </p:nvPr>
        </p:nvSpPr>
        <p:spPr>
          <a:xfrm>
            <a:off x="1587756" y="620688"/>
            <a:ext cx="8660011" cy="1080120"/>
          </a:xfrm>
        </p:spPr>
        <p:txBody>
          <a:bodyPr/>
          <a:lstStyle/>
          <a:p>
            <a:r>
              <a:rPr lang="de-DE" dirty="0"/>
              <a:t>Lösungsvorschlag: Wandposter</a:t>
            </a:r>
            <a:endParaRPr lang="de-DE" dirty="0">
              <a:solidFill>
                <a:srgbClr val="009051"/>
              </a:solidFill>
            </a:endParaRPr>
          </a:p>
        </p:txBody>
      </p:sp>
    </p:spTree>
    <p:extLst>
      <p:ext uri="{BB962C8B-B14F-4D97-AF65-F5344CB8AC3E}">
        <p14:creationId xmlns:p14="http://schemas.microsoft.com/office/powerpoint/2010/main" val="30114517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pierre\Dropbox\Eigene Bilder\Medizin\Ärzte im Cockp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78" y="1412778"/>
            <a:ext cx="5506121" cy="4933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D64B3251-FE8C-3147-8B33-D50D895B4A9A}"/>
              </a:ext>
            </a:extLst>
          </p:cNvPr>
          <p:cNvSpPr txBox="1"/>
          <p:nvPr/>
        </p:nvSpPr>
        <p:spPr>
          <a:xfrm>
            <a:off x="5132489" y="6418388"/>
            <a:ext cx="1590885" cy="318100"/>
          </a:xfrm>
          <a:prstGeom prst="rect">
            <a:avLst/>
          </a:prstGeom>
          <a:noFill/>
        </p:spPr>
        <p:txBody>
          <a:bodyPr wrap="none" rtlCol="0">
            <a:spAutoFit/>
          </a:bodyPr>
          <a:lstStyle/>
          <a:p>
            <a:r>
              <a:rPr lang="de-DE" sz="1467" i="1" dirty="0">
                <a:latin typeface="Gill Sans" charset="0"/>
                <a:ea typeface="Gill Sans" charset="0"/>
                <a:cs typeface="Gill Sans" charset="0"/>
              </a:rPr>
              <a:t>(Quelle: Unbekannt)</a:t>
            </a:r>
          </a:p>
        </p:txBody>
      </p:sp>
      <p:sp>
        <p:nvSpPr>
          <p:cNvPr id="9" name="Titel 3">
            <a:extLst>
              <a:ext uri="{FF2B5EF4-FFF2-40B4-BE49-F238E27FC236}">
                <a16:creationId xmlns:a16="http://schemas.microsoft.com/office/drawing/2014/main" id="{0CC0BCB0-7AD2-7147-AD11-1C7D273FC785}"/>
              </a:ext>
            </a:extLst>
          </p:cNvPr>
          <p:cNvSpPr txBox="1">
            <a:spLocks/>
          </p:cNvSpPr>
          <p:nvPr/>
        </p:nvSpPr>
        <p:spPr bwMode="auto">
          <a:xfrm>
            <a:off x="1765994" y="548680"/>
            <a:ext cx="86600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buClr>
                <a:schemeClr val="folHlink"/>
              </a:buClr>
              <a:buSzPct val="80000"/>
              <a:buFont typeface="Wingdings" pitchFamily="2" charset="2"/>
              <a:defRPr sz="2400" b="1">
                <a:solidFill>
                  <a:srgbClr val="000099"/>
                </a:solidFill>
                <a:latin typeface="+mj-lt"/>
                <a:ea typeface="+mj-ea"/>
                <a:cs typeface="+mj-cs"/>
              </a:defRPr>
            </a:lvl1pPr>
            <a:lvl2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2pPr>
            <a:lvl3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3pPr>
            <a:lvl4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4pPr>
            <a:lvl5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5pPr>
            <a:lvl6pPr marL="3429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6pPr>
            <a:lvl7pPr marL="6858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7pPr>
            <a:lvl8pPr marL="10287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8pPr>
            <a:lvl9pPr marL="13716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9pPr>
          </a:lstStyle>
          <a:p>
            <a:r>
              <a:rPr lang="de-DE" sz="3200" kern="0" dirty="0">
                <a:solidFill>
                  <a:srgbClr val="06508C"/>
                </a:solidFill>
              </a:rPr>
              <a:t>Lösungsvorschlag: Checklisten</a:t>
            </a:r>
          </a:p>
        </p:txBody>
      </p:sp>
    </p:spTree>
    <p:extLst>
      <p:ext uri="{BB962C8B-B14F-4D97-AF65-F5344CB8AC3E}">
        <p14:creationId xmlns:p14="http://schemas.microsoft.com/office/powerpoint/2010/main" val="222686731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D35613-87C4-E34E-9E0C-218D8761862E}"/>
              </a:ext>
            </a:extLst>
          </p:cNvPr>
          <p:cNvSpPr>
            <a:spLocks noGrp="1"/>
          </p:cNvSpPr>
          <p:nvPr>
            <p:ph idx="1"/>
          </p:nvPr>
        </p:nvSpPr>
        <p:spPr/>
        <p:txBody>
          <a:bodyPr/>
          <a:lstStyle/>
          <a:p>
            <a:pPr marL="0" indent="0">
              <a:buNone/>
            </a:pPr>
            <a:r>
              <a:rPr lang="de-DE" sz="2667" b="1" dirty="0">
                <a:solidFill>
                  <a:srgbClr val="06508C"/>
                </a:solidFill>
              </a:rPr>
              <a:t>Impulsfragen an die Zuhörer</a:t>
            </a:r>
          </a:p>
          <a:p>
            <a:r>
              <a:rPr lang="de-DE" dirty="0"/>
              <a:t>Wie empfinden sie den Vergleich zwischen Luftfahrt und Medizin?</a:t>
            </a:r>
          </a:p>
          <a:p>
            <a:r>
              <a:rPr lang="de-DE" dirty="0"/>
              <a:t>Gibt es Aspekte, die sie als hilfreich empfinden?</a:t>
            </a:r>
          </a:p>
          <a:p>
            <a:r>
              <a:rPr lang="de-DE" dirty="0"/>
              <a:t>Wo sehen sie grundlegende Unterschiede zwischen beiden Arbeitswelten?</a:t>
            </a:r>
          </a:p>
        </p:txBody>
      </p:sp>
    </p:spTree>
    <p:extLst>
      <p:ext uri="{BB962C8B-B14F-4D97-AF65-F5344CB8AC3E}">
        <p14:creationId xmlns:p14="http://schemas.microsoft.com/office/powerpoint/2010/main" val="290535584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pierre\Dropbox\Eigene Bilder\Medizin\Ärzte im Cockp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78" y="1412778"/>
            <a:ext cx="5506121" cy="4933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B855DF7E-87BD-4645-9A8E-0998CC8C248F}"/>
              </a:ext>
            </a:extLst>
          </p:cNvPr>
          <p:cNvSpPr txBox="1"/>
          <p:nvPr/>
        </p:nvSpPr>
        <p:spPr>
          <a:xfrm>
            <a:off x="2774364" y="-219405"/>
            <a:ext cx="6580648" cy="7786619"/>
          </a:xfrm>
          <a:prstGeom prst="rect">
            <a:avLst/>
          </a:prstGeom>
          <a:noFill/>
        </p:spPr>
        <p:txBody>
          <a:bodyPr wrap="none" rtlCol="0">
            <a:spAutoFit/>
          </a:bodyPr>
          <a:lstStyle/>
          <a:p>
            <a:r>
              <a:rPr lang="de-DE" sz="49999" dirty="0">
                <a:solidFill>
                  <a:srgbClr val="FF0000"/>
                </a:solidFill>
                <a:latin typeface="Gill Sans" charset="0"/>
                <a:ea typeface="Gill Sans" charset="0"/>
                <a:cs typeface="Gill Sans" charset="0"/>
              </a:rPr>
              <a:t>⌧</a:t>
            </a:r>
          </a:p>
        </p:txBody>
      </p:sp>
      <p:sp>
        <p:nvSpPr>
          <p:cNvPr id="3" name="Textfeld 2">
            <a:extLst>
              <a:ext uri="{FF2B5EF4-FFF2-40B4-BE49-F238E27FC236}">
                <a16:creationId xmlns:a16="http://schemas.microsoft.com/office/drawing/2014/main" id="{D64B3251-FE8C-3147-8B33-D50D895B4A9A}"/>
              </a:ext>
            </a:extLst>
          </p:cNvPr>
          <p:cNvSpPr txBox="1"/>
          <p:nvPr/>
        </p:nvSpPr>
        <p:spPr>
          <a:xfrm>
            <a:off x="5132489" y="6418388"/>
            <a:ext cx="1590885" cy="318100"/>
          </a:xfrm>
          <a:prstGeom prst="rect">
            <a:avLst/>
          </a:prstGeom>
          <a:noFill/>
        </p:spPr>
        <p:txBody>
          <a:bodyPr wrap="none" rtlCol="0">
            <a:spAutoFit/>
          </a:bodyPr>
          <a:lstStyle/>
          <a:p>
            <a:r>
              <a:rPr lang="de-DE" sz="1467" i="1" dirty="0">
                <a:latin typeface="Gill Sans" charset="0"/>
                <a:ea typeface="Gill Sans" charset="0"/>
                <a:cs typeface="Gill Sans" charset="0"/>
              </a:rPr>
              <a:t>(Quelle: Unbekannt)</a:t>
            </a:r>
          </a:p>
        </p:txBody>
      </p:sp>
      <p:sp>
        <p:nvSpPr>
          <p:cNvPr id="9" name="Titel 3">
            <a:extLst>
              <a:ext uri="{FF2B5EF4-FFF2-40B4-BE49-F238E27FC236}">
                <a16:creationId xmlns:a16="http://schemas.microsoft.com/office/drawing/2014/main" id="{0CC0BCB0-7AD2-7147-AD11-1C7D273FC785}"/>
              </a:ext>
            </a:extLst>
          </p:cNvPr>
          <p:cNvSpPr txBox="1">
            <a:spLocks/>
          </p:cNvSpPr>
          <p:nvPr/>
        </p:nvSpPr>
        <p:spPr bwMode="auto">
          <a:xfrm>
            <a:off x="1765994" y="582052"/>
            <a:ext cx="86600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eaLnBrk="1" fontAlgn="base" hangingPunct="1">
              <a:spcBef>
                <a:spcPct val="0"/>
              </a:spcBef>
              <a:spcAft>
                <a:spcPct val="0"/>
              </a:spcAft>
              <a:buClr>
                <a:schemeClr val="folHlink"/>
              </a:buClr>
              <a:buSzPct val="80000"/>
              <a:buFont typeface="Wingdings" pitchFamily="2" charset="2"/>
              <a:defRPr sz="2400" b="1">
                <a:solidFill>
                  <a:srgbClr val="000099"/>
                </a:solidFill>
                <a:latin typeface="+mj-lt"/>
                <a:ea typeface="+mj-ea"/>
                <a:cs typeface="+mj-cs"/>
              </a:defRPr>
            </a:lvl1pPr>
            <a:lvl2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2pPr>
            <a:lvl3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3pPr>
            <a:lvl4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4pPr>
            <a:lvl5pPr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5pPr>
            <a:lvl6pPr marL="3429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6pPr>
            <a:lvl7pPr marL="6858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7pPr>
            <a:lvl8pPr marL="10287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8pPr>
            <a:lvl9pPr marL="1371600" algn="l" rtl="0" eaLnBrk="1" fontAlgn="base" hangingPunct="1">
              <a:spcBef>
                <a:spcPct val="0"/>
              </a:spcBef>
              <a:spcAft>
                <a:spcPct val="0"/>
              </a:spcAft>
              <a:buClr>
                <a:schemeClr val="folHlink"/>
              </a:buClr>
              <a:buSzPct val="80000"/>
              <a:buFont typeface="Wingdings" pitchFamily="2" charset="2"/>
              <a:defRPr sz="2100">
                <a:solidFill>
                  <a:srgbClr val="000099"/>
                </a:solidFill>
                <a:latin typeface="Verdana" pitchFamily="34" charset="0"/>
              </a:defRPr>
            </a:lvl9pPr>
          </a:lstStyle>
          <a:p>
            <a:r>
              <a:rPr lang="de-DE" sz="3200" kern="0" dirty="0">
                <a:solidFill>
                  <a:srgbClr val="06508C"/>
                </a:solidFill>
              </a:rPr>
              <a:t>Lösungsvorschlag: Checklisten</a:t>
            </a:r>
          </a:p>
        </p:txBody>
      </p:sp>
    </p:spTree>
    <p:extLst>
      <p:ext uri="{BB962C8B-B14F-4D97-AF65-F5344CB8AC3E}">
        <p14:creationId xmlns:p14="http://schemas.microsoft.com/office/powerpoint/2010/main" val="3380386015"/>
      </p:ext>
    </p:extLst>
  </p:cSld>
  <p:clrMapOvr>
    <a:masterClrMapping/>
  </p:clrMapOvr>
  <p:transition spd="slow">
    <p:fade/>
  </p:transition>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4708</Words>
  <Application>Microsoft Macintosh PowerPoint</Application>
  <PresentationFormat>Breitbild</PresentationFormat>
  <Paragraphs>571</Paragraphs>
  <Slides>21</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Gill Sans</vt:lpstr>
      <vt:lpstr>Helvetica Neue</vt:lpstr>
      <vt:lpstr>Verdana</vt:lpstr>
      <vt:lpstr>Wingdings</vt:lpstr>
      <vt:lpstr>Standarddesign</vt:lpstr>
      <vt:lpstr>Elektronische Gedächtnis- und Entscheidungshilfe für Notfälle in der Anästhesiologie: eGENA</vt:lpstr>
      <vt:lpstr>Das Problem bedenken, behandeln, berechnen  </vt:lpstr>
      <vt:lpstr>Das Problem bedenken, behandeln, berechnen  </vt:lpstr>
      <vt:lpstr>Das Problem bedenken, behandeln, berechnen  </vt:lpstr>
      <vt:lpstr>PowerPoint-Präsentation</vt:lpstr>
      <vt:lpstr>Lösungsvorschlag: Wandposter</vt:lpstr>
      <vt:lpstr>PowerPoint-Präsentation</vt:lpstr>
      <vt:lpstr>PowerPoint-Präsentation</vt:lpstr>
      <vt:lpstr>PowerPoint-Präsentation</vt:lpstr>
      <vt:lpstr>PowerPoint-Präsentation</vt:lpstr>
      <vt:lpstr>PowerPoint-Präsentation</vt:lpstr>
      <vt:lpstr>Lösungsvorschläge</vt:lpstr>
      <vt:lpstr>Lösungsvorschläge</vt:lpstr>
      <vt:lpstr>Lösungsvorschläge</vt:lpstr>
      <vt:lpstr>PowerPoint-Präsentation</vt:lpstr>
      <vt:lpstr>PowerPoint-Präsentation</vt:lpstr>
      <vt:lpstr>PowerPoint-Präsentation</vt:lpstr>
      <vt:lpstr>Verwendung von „Cognitive Aids“</vt:lpstr>
      <vt:lpstr>Verwendung von „Cognitive Aids“ </vt:lpstr>
      <vt:lpstr>Digitale Notfallcheckliste für die Anästhesie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Dichtjar</dc:creator>
  <cp:lastModifiedBy>Hendrik Eismann</cp:lastModifiedBy>
  <cp:revision>172</cp:revision>
  <cp:lastPrinted>2011-06-05T09:41:49Z</cp:lastPrinted>
  <dcterms:created xsi:type="dcterms:W3CDTF">2010-03-03T15:04:50Z</dcterms:created>
  <dcterms:modified xsi:type="dcterms:W3CDTF">2020-06-29T11:21:20Z</dcterms:modified>
</cp:coreProperties>
</file>