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59" r:id="rId3"/>
    <p:sldId id="258" r:id="rId4"/>
    <p:sldId id="280" r:id="rId5"/>
    <p:sldId id="279" r:id="rId6"/>
    <p:sldId id="264" r:id="rId7"/>
    <p:sldId id="278" r:id="rId8"/>
    <p:sldId id="257" r:id="rId9"/>
    <p:sldId id="260" r:id="rId10"/>
    <p:sldId id="265" r:id="rId11"/>
    <p:sldId id="261" r:id="rId12"/>
    <p:sldId id="275" r:id="rId13"/>
    <p:sldId id="276" r:id="rId14"/>
    <p:sldId id="263" r:id="rId15"/>
    <p:sldId id="268" r:id="rId16"/>
    <p:sldId id="277" r:id="rId17"/>
    <p:sldId id="272" r:id="rId18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C"/>
    <a:srgbClr val="000099"/>
    <a:srgbClr val="008BEA"/>
    <a:srgbClr val="F67B00"/>
    <a:srgbClr val="0099FF"/>
    <a:srgbClr val="0092F6"/>
    <a:srgbClr val="EAEAEA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60" autoAdjust="0"/>
    <p:restoredTop sz="86803" autoAdjust="0"/>
  </p:normalViewPr>
  <p:slideViewPr>
    <p:cSldViewPr>
      <p:cViewPr varScale="1">
        <p:scale>
          <a:sx n="110" d="100"/>
          <a:sy n="110" d="100"/>
        </p:scale>
        <p:origin x="184" y="184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60" y="-10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A1D760-39F5-48CB-BC5F-DD86BFFA3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4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AF5E1B8-F6C4-4C01-924C-99BE9FD7ADCB}" type="datetimeFigureOut">
              <a:rPr lang="de-DE"/>
              <a:pPr>
                <a:defRPr/>
              </a:pPr>
              <a:t>29.06.20</a:t>
            </a:fld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63EC455-EE5F-40B3-AC97-CEF0CF9F0D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63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hilfreiche Aspekte für eine gute Teamarbeit in der Praxis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EC455-EE5F-40B3-AC97-CEF0CF9F0D9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5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A99A48-B297-4E4F-A862-612AF618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326F-57D8-5841-AE64-C21DC5EBF81A}" type="datetimeFigureOut">
              <a:rPr lang="de-DE" smtClean="0"/>
              <a:t>29.06.20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4AFF-21F1-FE43-B2EE-91D4C0DC9E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19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05DD8DD-F70D-144C-A82E-543DE422FE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6300" y="6308726"/>
            <a:ext cx="28448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54ADBE14-E3A5-8D45-A0F1-93BA7F59CC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2623EF5-E521-7F49-BCA2-6CC00E40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8"/>
            <a:ext cx="10972800" cy="492940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3337190-C5C8-2746-9E5F-57FE367A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A936D0D-98BE-0848-AB8C-764A6A30C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0639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3364493"/>
            <a:ext cx="10363200" cy="7125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543" y="7318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924943"/>
            <a:ext cx="5386917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310" y="1988840"/>
            <a:ext cx="5389033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924943"/>
            <a:ext cx="5389033" cy="3201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486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770" y="98072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980728"/>
            <a:ext cx="6815667" cy="51454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261839"/>
            <a:ext cx="4011084" cy="386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036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28800"/>
            <a:ext cx="10972800" cy="44973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422A88-0780-444F-B580-ABE312C8EF58}"/>
              </a:ext>
            </a:extLst>
          </p:cNvPr>
          <p:cNvSpPr txBox="1"/>
          <p:nvPr userDrawn="1"/>
        </p:nvSpPr>
        <p:spPr>
          <a:xfrm>
            <a:off x="1597572" y="6547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16113"/>
            <a:ext cx="10972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84963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BA9AD4-CBDA-AB4E-99AB-70D7C3733B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257968"/>
            <a:ext cx="3035300" cy="1612900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736BCFE9-D618-B34C-AC8A-C95198B4FB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de-DE"/>
              <a:t>Autor bearbeiten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9FFAB9-B8EE-0C42-99B7-7BD8FCA78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727" y="202917"/>
            <a:ext cx="3173629" cy="58607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765343FF-7307-5444-A531-F984ECC685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r>
              <a:rPr lang="de-DE"/>
              <a:t>Veranstaltung bearbeiten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CA465B-0F65-4C4B-A7A1-F02F223746A2}"/>
              </a:ext>
            </a:extLst>
          </p:cNvPr>
          <p:cNvSpPr txBox="1"/>
          <p:nvPr userDrawn="1"/>
        </p:nvSpPr>
        <p:spPr>
          <a:xfrm>
            <a:off x="8904312" y="6352544"/>
            <a:ext cx="2678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Cognitive</a:t>
            </a:r>
            <a:r>
              <a:rPr lang="de-DE" sz="1100" dirty="0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100" dirty="0" err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Aid</a:t>
            </a:r>
            <a:r>
              <a:rPr lang="de-DE" sz="1100" dirty="0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Working Group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0293022-170D-684F-807D-642BDD8185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98" y="122792"/>
            <a:ext cx="2615603" cy="746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3" r:id="rId9"/>
    <p:sldLayoutId id="2147483664" r:id="rId10"/>
    <p:sldLayoutId id="214748366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508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7140095-C62D-D54D-B469-E60EC2C4B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Elektronische Gedächtnis- und Entscheidungshilfe für Notfälle in der Anästhesiologie: </a:t>
            </a:r>
            <a:r>
              <a:rPr lang="de-DE" dirty="0" err="1"/>
              <a:t>eGENA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33F0565-8CDD-614D-AD1A-1B0A894E8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Crew </a:t>
            </a:r>
            <a:r>
              <a:rPr lang="de-DE" dirty="0" err="1"/>
              <a:t>Resource</a:t>
            </a:r>
            <a:r>
              <a:rPr lang="de-DE" dirty="0"/>
              <a:t> Management (CRM)</a:t>
            </a:r>
          </a:p>
        </p:txBody>
      </p:sp>
    </p:spTree>
    <p:extLst>
      <p:ext uri="{BB962C8B-B14F-4D97-AF65-F5344CB8AC3E}">
        <p14:creationId xmlns:p14="http://schemas.microsoft.com/office/powerpoint/2010/main" val="25442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87559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Für eine gute </a:t>
            </a:r>
            <a:r>
              <a:rPr lang="de-DE" sz="2800" b="1" dirty="0"/>
              <a:t>Teamarbeit</a:t>
            </a:r>
            <a:r>
              <a:rPr lang="de-DE" sz="2800" dirty="0"/>
              <a:t> wurden wurden vier  Schwerpunkte identifiziert:</a:t>
            </a:r>
          </a:p>
          <a:p>
            <a:pPr marL="0" indent="0">
              <a:buNone/>
            </a:pP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Aufgabenbewältigung</a:t>
            </a:r>
            <a:r>
              <a:rPr lang="de-DE" sz="3200" dirty="0"/>
              <a:t> (</a:t>
            </a:r>
            <a:r>
              <a:rPr lang="de-DE" sz="3200" dirty="0" err="1"/>
              <a:t>task</a:t>
            </a:r>
            <a:r>
              <a:rPr lang="de-DE" sz="3200" dirty="0"/>
              <a:t> </a:t>
            </a:r>
            <a:r>
              <a:rPr lang="de-DE" sz="3200" dirty="0" err="1"/>
              <a:t>management</a:t>
            </a:r>
            <a:r>
              <a:rPr lang="de-D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Teamarbeit und Führung</a:t>
            </a:r>
            <a:r>
              <a:rPr lang="de-DE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3200" dirty="0"/>
              <a:t>(</a:t>
            </a:r>
            <a:r>
              <a:rPr lang="de-DE" sz="3200" dirty="0" err="1"/>
              <a:t>teamwork</a:t>
            </a:r>
            <a:r>
              <a:rPr lang="de-DE" sz="3200" dirty="0"/>
              <a:t> &amp; </a:t>
            </a:r>
            <a:r>
              <a:rPr lang="de-DE" sz="3200" dirty="0" err="1"/>
              <a:t>leadership</a:t>
            </a:r>
            <a:r>
              <a:rPr lang="de-D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Entscheidungsfindung</a:t>
            </a:r>
            <a:r>
              <a:rPr lang="de-DE" sz="3200" dirty="0"/>
              <a:t> (</a:t>
            </a:r>
            <a:r>
              <a:rPr lang="de-DE" sz="3200" dirty="0" err="1"/>
              <a:t>decision</a:t>
            </a:r>
            <a:r>
              <a:rPr lang="de-DE" sz="3200" dirty="0"/>
              <a:t> </a:t>
            </a:r>
            <a:r>
              <a:rPr lang="de-DE" sz="3200" dirty="0" err="1"/>
              <a:t>making</a:t>
            </a:r>
            <a:r>
              <a:rPr lang="de-DE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200" b="1" dirty="0">
                <a:solidFill>
                  <a:srgbClr val="06508C"/>
                </a:solidFill>
              </a:rPr>
              <a:t>Situationsbewusstsein</a:t>
            </a:r>
            <a:r>
              <a:rPr lang="de-DE" sz="3200" dirty="0"/>
              <a:t> (</a:t>
            </a:r>
            <a:r>
              <a:rPr lang="de-DE" sz="3200" dirty="0" err="1"/>
              <a:t>situation</a:t>
            </a:r>
            <a:r>
              <a:rPr lang="de-DE" sz="3200" dirty="0"/>
              <a:t> </a:t>
            </a:r>
            <a:r>
              <a:rPr lang="de-DE" sz="3200" dirty="0" err="1"/>
              <a:t>awareness</a:t>
            </a:r>
            <a:r>
              <a:rPr lang="de-DE" sz="3200" dirty="0"/>
              <a:t>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59F23A9-C447-8E48-A7F9-57CCE8F7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für Teamarbeit</a:t>
            </a:r>
          </a:p>
        </p:txBody>
      </p:sp>
    </p:spTree>
    <p:extLst>
      <p:ext uri="{BB962C8B-B14F-4D97-AF65-F5344CB8AC3E}">
        <p14:creationId xmlns:p14="http://schemas.microsoft.com/office/powerpoint/2010/main" val="284575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892206"/>
            <a:ext cx="8229600" cy="4525963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824364" y="2089659"/>
            <a:ext cx="10543271" cy="288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Planung und Vorbereitung (Was ist notwendig?)</a:t>
            </a:r>
          </a:p>
          <a:p>
            <a:r>
              <a:rPr lang="de-DE" sz="2800" dirty="0"/>
              <a:t>Priorisierung (Was brauchen wir zuerst?)</a:t>
            </a:r>
          </a:p>
          <a:p>
            <a:r>
              <a:rPr lang="de-DE" sz="2800" dirty="0"/>
              <a:t>Einhalten der Standards (Wie handle ich sicher?)</a:t>
            </a:r>
          </a:p>
          <a:p>
            <a:r>
              <a:rPr lang="de-DE" sz="2800" dirty="0"/>
              <a:t>Identifizierung und Nutzung von Ressourcen (Welche Ressourcen gibt es noch?)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4364" y="4817614"/>
            <a:ext cx="10543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latin typeface="Arial"/>
                <a:cs typeface="Arial"/>
              </a:rPr>
              <a:t>Wie bereits erwähnt, sind all diese und die folgenden Faktoren trainierbar &amp; </a:t>
            </a:r>
          </a:p>
          <a:p>
            <a:pPr algn="ctr"/>
            <a:r>
              <a:rPr lang="de-DE" sz="2400" dirty="0">
                <a:latin typeface="Arial"/>
                <a:cs typeface="Arial"/>
              </a:rPr>
              <a:t>lassen sich in ihrer Effektivität steigern!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E81174A-B5FC-AC47-9F82-6F1C40B9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Aufgabenbewältigung – Was ist essentiell? </a:t>
            </a:r>
          </a:p>
        </p:txBody>
      </p:sp>
    </p:spTree>
    <p:extLst>
      <p:ext uri="{BB962C8B-B14F-4D97-AF65-F5344CB8AC3E}">
        <p14:creationId xmlns:p14="http://schemas.microsoft.com/office/powerpoint/2010/main" val="420734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2196882"/>
            <a:ext cx="11521279" cy="4525963"/>
          </a:xfrm>
        </p:spPr>
        <p:txBody>
          <a:bodyPr>
            <a:normAutofit/>
          </a:bodyPr>
          <a:lstStyle/>
          <a:p>
            <a:r>
              <a:rPr lang="de-DE" sz="2800" dirty="0"/>
              <a:t>Dem Team eine klare Struktur geben (Teamleiter-Teammitglieder).</a:t>
            </a:r>
          </a:p>
          <a:p>
            <a:r>
              <a:rPr lang="de-DE" sz="2800" dirty="0"/>
              <a:t>Die Aktivitäten im Team koordinieren.</a:t>
            </a:r>
          </a:p>
          <a:p>
            <a:r>
              <a:rPr lang="de-DE" sz="2800" dirty="0"/>
              <a:t>Informationen effektiv austauschen.</a:t>
            </a:r>
          </a:p>
          <a:p>
            <a:r>
              <a:rPr lang="de-DE" sz="2800" dirty="0"/>
              <a:t>Kritische Rückmeldungen ermöglichen.</a:t>
            </a:r>
          </a:p>
          <a:p>
            <a:r>
              <a:rPr lang="de-DE" sz="2800" dirty="0"/>
              <a:t>Die Fähigkeiten der Teammitglieder einschätzen.</a:t>
            </a:r>
          </a:p>
          <a:p>
            <a:r>
              <a:rPr lang="de-DE" sz="2800" dirty="0"/>
              <a:t>Jedes Teammitglied einbinden und unterstützen.</a:t>
            </a:r>
          </a:p>
          <a:p>
            <a:r>
              <a:rPr lang="de-DE" sz="2800" dirty="0"/>
              <a:t>Eine Überlastung einzelner Teammitglieder vermeiden.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FF6AB4-98BA-0742-829B-7A3505DE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Teamarbeit und Führung – Wie?</a:t>
            </a:r>
          </a:p>
        </p:txBody>
      </p:sp>
    </p:spTree>
    <p:extLst>
      <p:ext uri="{BB962C8B-B14F-4D97-AF65-F5344CB8AC3E}">
        <p14:creationId xmlns:p14="http://schemas.microsoft.com/office/powerpoint/2010/main" val="112832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2276872"/>
            <a:ext cx="8229600" cy="2989649"/>
          </a:xfrm>
        </p:spPr>
        <p:txBody>
          <a:bodyPr>
            <a:normAutofit/>
          </a:bodyPr>
          <a:lstStyle/>
          <a:p>
            <a:r>
              <a:rPr lang="de-DE" sz="2800" dirty="0"/>
              <a:t>Handlungsmöglichkeiten identifizieren.</a:t>
            </a:r>
          </a:p>
          <a:p>
            <a:r>
              <a:rPr lang="de-DE" sz="2800" dirty="0"/>
              <a:t>Risiken abwägen und Optionen auswählen.</a:t>
            </a:r>
          </a:p>
          <a:p>
            <a:r>
              <a:rPr lang="de-DE" sz="2800" dirty="0"/>
              <a:t>Die Situation regelmäßig </a:t>
            </a:r>
            <a:r>
              <a:rPr lang="de-DE" sz="2800" dirty="0" err="1"/>
              <a:t>reevaluieren</a:t>
            </a:r>
            <a:r>
              <a:rPr lang="de-DE" sz="2800" dirty="0"/>
              <a:t>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96C968-8995-7B4B-933A-49EE5CA9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Entscheidungsfindung – theoretisch und praktisch:</a:t>
            </a:r>
          </a:p>
        </p:txBody>
      </p:sp>
    </p:spTree>
    <p:extLst>
      <p:ext uri="{BB962C8B-B14F-4D97-AF65-F5344CB8AC3E}">
        <p14:creationId xmlns:p14="http://schemas.microsoft.com/office/powerpoint/2010/main" val="36511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635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000000"/>
                </a:solidFill>
              </a:rPr>
              <a:t>Komponenten: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2390006"/>
            <a:ext cx="8229600" cy="2904420"/>
          </a:xfrm>
        </p:spPr>
        <p:txBody>
          <a:bodyPr>
            <a:noAutofit/>
          </a:bodyPr>
          <a:lstStyle/>
          <a:p>
            <a:r>
              <a:rPr lang="de-DE" sz="2800" dirty="0"/>
              <a:t>Sammeln von Informationen.</a:t>
            </a:r>
          </a:p>
          <a:p>
            <a:r>
              <a:rPr lang="de-DE" sz="2800" dirty="0"/>
              <a:t>Interpretieren von Informationen.</a:t>
            </a:r>
          </a:p>
          <a:p>
            <a:r>
              <a:rPr lang="de-DE" sz="2800" dirty="0"/>
              <a:t>Antizipieren möglicher Entwicklungen und Probleme.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C6B7B08-05F5-0D4B-8274-BE689E638607}"/>
              </a:ext>
            </a:extLst>
          </p:cNvPr>
          <p:cNvSpPr txBox="1">
            <a:spLocks/>
          </p:cNvSpPr>
          <p:nvPr/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Situationsbewusstsein</a:t>
            </a:r>
          </a:p>
        </p:txBody>
      </p:sp>
    </p:spTree>
    <p:extLst>
      <p:ext uri="{BB962C8B-B14F-4D97-AF65-F5344CB8AC3E}">
        <p14:creationId xmlns:p14="http://schemas.microsoft.com/office/powerpoint/2010/main" val="94361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37473" y="4030443"/>
            <a:ext cx="6336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 err="1">
                <a:solidFill>
                  <a:srgbClr val="06508C"/>
                </a:solidFill>
              </a:rPr>
              <a:t>Speak</a:t>
            </a:r>
            <a:r>
              <a:rPr lang="de-DE" sz="2400" b="1" dirty="0">
                <a:solidFill>
                  <a:srgbClr val="06508C"/>
                </a:solidFill>
              </a:rPr>
              <a:t> </a:t>
            </a:r>
            <a:r>
              <a:rPr lang="de-DE" sz="2400" b="1" dirty="0" err="1">
                <a:solidFill>
                  <a:srgbClr val="06508C"/>
                </a:solidFill>
              </a:rPr>
              <a:t>up</a:t>
            </a:r>
            <a:r>
              <a:rPr lang="de-DE" sz="2400" b="1" dirty="0">
                <a:solidFill>
                  <a:srgbClr val="06508C"/>
                </a:solidFill>
              </a:rPr>
              <a:t>:</a:t>
            </a:r>
            <a:endParaRPr lang="de-DE" sz="2400" dirty="0">
              <a:solidFill>
                <a:srgbClr val="06508C"/>
              </a:solidFill>
            </a:endParaRPr>
          </a:p>
          <a:p>
            <a:pPr marL="342900" lvl="0" indent="-342900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gezieltes und bestimmtes Kommunizieren in klinischen Situationen, die unmittelbares Handeln durch Nachfragen, Informieren oder Äußerung der eigenen Meinung erfordern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9053" y="2049376"/>
            <a:ext cx="792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Re-evaluiere immer wieder neu:</a:t>
            </a:r>
            <a:r>
              <a:rPr lang="de-DE" sz="2400" dirty="0"/>
              <a:t>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Ist die Situation noch so wie vor 2 Minuten?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Ist jetzt ein Zeitpunkt um die Situation zu besprechen?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39053" y="3233823"/>
            <a:ext cx="8790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Verhindere Fixierungsfehler:</a:t>
            </a:r>
            <a:r>
              <a:rPr lang="de-DE" sz="2400" dirty="0"/>
              <a:t>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Was spricht </a:t>
            </a:r>
            <a:r>
              <a:rPr lang="de-DE" sz="2400" b="1" dirty="0"/>
              <a:t>gegen</a:t>
            </a:r>
            <a:r>
              <a:rPr lang="de-DE" sz="2400" dirty="0"/>
              <a:t> unsere augenblickliche Arbeitsdiagnose?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9053" y="1219904"/>
            <a:ext cx="5180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Definiere eine klare Führung: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Wer übernimmt jetzt die Führung?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ECE968A-1A72-2C47-A766-21C1CEF1B277}"/>
              </a:ext>
            </a:extLst>
          </p:cNvPr>
          <p:cNvGrpSpPr/>
          <p:nvPr/>
        </p:nvGrpSpPr>
        <p:grpSpPr>
          <a:xfrm>
            <a:off x="8082872" y="1158388"/>
            <a:ext cx="2135170" cy="1312651"/>
            <a:chOff x="8670778" y="1586882"/>
            <a:chExt cx="1462455" cy="899082"/>
          </a:xfrm>
        </p:grpSpPr>
        <p:grpSp>
          <p:nvGrpSpPr>
            <p:cNvPr id="24" name="Gruppierung 23"/>
            <p:cNvGrpSpPr/>
            <p:nvPr/>
          </p:nvGrpSpPr>
          <p:grpSpPr>
            <a:xfrm>
              <a:off x="8670778" y="1586882"/>
              <a:ext cx="303427" cy="520002"/>
              <a:chOff x="7226434" y="1617454"/>
              <a:chExt cx="416675" cy="854914"/>
            </a:xfrm>
          </p:grpSpPr>
          <p:sp>
            <p:nvSpPr>
              <p:cNvPr id="7" name="Freihandform 6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" name="Gerade Verbindung 9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ierung 24"/>
            <p:cNvGrpSpPr/>
            <p:nvPr/>
          </p:nvGrpSpPr>
          <p:grpSpPr>
            <a:xfrm>
              <a:off x="9524188" y="1965962"/>
              <a:ext cx="303427" cy="520002"/>
              <a:chOff x="7226434" y="1617454"/>
              <a:chExt cx="416675" cy="854914"/>
            </a:xfrm>
          </p:grpSpPr>
          <p:sp>
            <p:nvSpPr>
              <p:cNvPr id="26" name="Freihandform 25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" name="Gerade Verbindung 26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ierung 31"/>
            <p:cNvGrpSpPr/>
            <p:nvPr/>
          </p:nvGrpSpPr>
          <p:grpSpPr>
            <a:xfrm>
              <a:off x="9251756" y="1926399"/>
              <a:ext cx="303427" cy="520002"/>
              <a:chOff x="7226434" y="1617454"/>
              <a:chExt cx="416675" cy="854914"/>
            </a:xfrm>
          </p:grpSpPr>
          <p:sp>
            <p:nvSpPr>
              <p:cNvPr id="33" name="Freihandform 32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4" name="Gerade Verbindung 33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ung 38"/>
            <p:cNvGrpSpPr/>
            <p:nvPr/>
          </p:nvGrpSpPr>
          <p:grpSpPr>
            <a:xfrm>
              <a:off x="9829806" y="1750826"/>
              <a:ext cx="303427" cy="520002"/>
              <a:chOff x="7226434" y="1617454"/>
              <a:chExt cx="416675" cy="854914"/>
            </a:xfrm>
          </p:grpSpPr>
          <p:sp>
            <p:nvSpPr>
              <p:cNvPr id="40" name="Freihandform 39"/>
              <p:cNvSpPr/>
              <p:nvPr/>
            </p:nvSpPr>
            <p:spPr>
              <a:xfrm>
                <a:off x="7338829" y="1617454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7439977" y="1831800"/>
                <a:ext cx="0" cy="362670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H="1">
                <a:off x="7338829" y="2194469"/>
                <a:ext cx="101151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7441336" y="2162125"/>
                <a:ext cx="88550" cy="31023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 flipH="1">
                <a:off x="7226434" y="1973981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7477245" y="1973978"/>
                <a:ext cx="165864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uppierung 73"/>
            <p:cNvGrpSpPr/>
            <p:nvPr/>
          </p:nvGrpSpPr>
          <p:grpSpPr>
            <a:xfrm>
              <a:off x="9647329" y="1611059"/>
              <a:ext cx="220969" cy="467213"/>
              <a:chOff x="7226417" y="1617456"/>
              <a:chExt cx="416692" cy="854916"/>
            </a:xfrm>
          </p:grpSpPr>
          <p:sp>
            <p:nvSpPr>
              <p:cNvPr id="75" name="Freihandform 74"/>
              <p:cNvSpPr/>
              <p:nvPr/>
            </p:nvSpPr>
            <p:spPr>
              <a:xfrm>
                <a:off x="7338800" y="1617456"/>
                <a:ext cx="191057" cy="214345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" name="Gerade Verbindung 75"/>
              <p:cNvCxnSpPr/>
              <p:nvPr/>
            </p:nvCxnSpPr>
            <p:spPr>
              <a:xfrm>
                <a:off x="7439948" y="1831801"/>
                <a:ext cx="0" cy="362671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/>
              <p:nvPr/>
            </p:nvCxnSpPr>
            <p:spPr>
              <a:xfrm flipH="1">
                <a:off x="7338800" y="2194470"/>
                <a:ext cx="101150" cy="27789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7441306" y="2162133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/>
            </p:nvCxnSpPr>
            <p:spPr>
              <a:xfrm flipH="1">
                <a:off x="7226417" y="1973982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F7835C3-54B1-9E45-9D11-5F22D9080AC9}"/>
              </a:ext>
            </a:extLst>
          </p:cNvPr>
          <p:cNvGrpSpPr/>
          <p:nvPr/>
        </p:nvGrpSpPr>
        <p:grpSpPr>
          <a:xfrm>
            <a:off x="9661676" y="3054254"/>
            <a:ext cx="1994551" cy="1171641"/>
            <a:chOff x="7380947" y="2788493"/>
            <a:chExt cx="1289837" cy="757677"/>
          </a:xfrm>
        </p:grpSpPr>
        <p:grpSp>
          <p:nvGrpSpPr>
            <p:cNvPr id="81" name="Gruppierung 80"/>
            <p:cNvGrpSpPr/>
            <p:nvPr/>
          </p:nvGrpSpPr>
          <p:grpSpPr>
            <a:xfrm>
              <a:off x="8367342" y="3026169"/>
              <a:ext cx="303442" cy="520001"/>
              <a:chOff x="7226415" y="1617453"/>
              <a:chExt cx="416694" cy="854911"/>
            </a:xfrm>
          </p:grpSpPr>
          <p:sp>
            <p:nvSpPr>
              <p:cNvPr id="82" name="Freihandform 8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 Verbindung 8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ahmen 88"/>
            <p:cNvSpPr/>
            <p:nvPr/>
          </p:nvSpPr>
          <p:spPr>
            <a:xfrm>
              <a:off x="7380947" y="2788493"/>
              <a:ext cx="445745" cy="351520"/>
            </a:xfrm>
            <a:prstGeom prst="frame">
              <a:avLst/>
            </a:prstGeom>
            <a:solidFill>
              <a:srgbClr val="C0504D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91" name="Gekrümmte Verbindung 90"/>
            <p:cNvCxnSpPr/>
            <p:nvPr/>
          </p:nvCxnSpPr>
          <p:spPr>
            <a:xfrm>
              <a:off x="7805414" y="3187966"/>
              <a:ext cx="561929" cy="188703"/>
            </a:xfrm>
            <a:prstGeom prst="curvedConnector3">
              <a:avLst>
                <a:gd name="adj1" fmla="val 6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krümmte Verbindung 92"/>
            <p:cNvCxnSpPr/>
            <p:nvPr/>
          </p:nvCxnSpPr>
          <p:spPr>
            <a:xfrm rot="10800000">
              <a:off x="7919348" y="2836871"/>
              <a:ext cx="751436" cy="303142"/>
            </a:xfrm>
            <a:prstGeom prst="curvedConnector3">
              <a:avLst>
                <a:gd name="adj1" fmla="val -1431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0C7F7C3-A086-C54B-85C8-FB8A8508B025}"/>
              </a:ext>
            </a:extLst>
          </p:cNvPr>
          <p:cNvGrpSpPr/>
          <p:nvPr/>
        </p:nvGrpSpPr>
        <p:grpSpPr>
          <a:xfrm>
            <a:off x="7181489" y="4181320"/>
            <a:ext cx="1965818" cy="1198277"/>
            <a:chOff x="2001584" y="4850192"/>
            <a:chExt cx="1847963" cy="1126438"/>
          </a:xfrm>
        </p:grpSpPr>
        <p:grpSp>
          <p:nvGrpSpPr>
            <p:cNvPr id="100" name="Gruppierung 99"/>
            <p:cNvGrpSpPr/>
            <p:nvPr/>
          </p:nvGrpSpPr>
          <p:grpSpPr>
            <a:xfrm>
              <a:off x="3177885" y="5450747"/>
              <a:ext cx="303442" cy="520001"/>
              <a:chOff x="7226415" y="1617453"/>
              <a:chExt cx="416694" cy="854911"/>
            </a:xfrm>
          </p:grpSpPr>
          <p:sp>
            <p:nvSpPr>
              <p:cNvPr id="101" name="Freihandform 100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" name="Gerade Verbindung 101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ierung 106"/>
            <p:cNvGrpSpPr/>
            <p:nvPr/>
          </p:nvGrpSpPr>
          <p:grpSpPr>
            <a:xfrm>
              <a:off x="2604173" y="5456629"/>
              <a:ext cx="303442" cy="520001"/>
              <a:chOff x="7226415" y="1617453"/>
              <a:chExt cx="416694" cy="854911"/>
            </a:xfrm>
          </p:grpSpPr>
          <p:sp>
            <p:nvSpPr>
              <p:cNvPr id="108" name="Freihandform 107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9" name="Gerade Verbindung 108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ung 113"/>
            <p:cNvGrpSpPr/>
            <p:nvPr/>
          </p:nvGrpSpPr>
          <p:grpSpPr>
            <a:xfrm>
              <a:off x="3546105" y="4850192"/>
              <a:ext cx="303442" cy="520001"/>
              <a:chOff x="7226415" y="1617453"/>
              <a:chExt cx="416694" cy="854911"/>
            </a:xfrm>
          </p:grpSpPr>
          <p:sp>
            <p:nvSpPr>
              <p:cNvPr id="115" name="Freihandform 114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6" name="Gerade Verbindung 115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pierung 120"/>
            <p:cNvGrpSpPr/>
            <p:nvPr/>
          </p:nvGrpSpPr>
          <p:grpSpPr>
            <a:xfrm>
              <a:off x="2001584" y="4978490"/>
              <a:ext cx="303442" cy="520001"/>
              <a:chOff x="7226415" y="1617453"/>
              <a:chExt cx="416694" cy="854911"/>
            </a:xfrm>
          </p:grpSpPr>
          <p:sp>
            <p:nvSpPr>
              <p:cNvPr id="122" name="Freihandform 12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3" name="Gerade Verbindung 12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Gerade Verbindung mit Pfeil 128"/>
            <p:cNvCxnSpPr/>
            <p:nvPr/>
          </p:nvCxnSpPr>
          <p:spPr>
            <a:xfrm>
              <a:off x="2844793" y="5716629"/>
              <a:ext cx="325823" cy="649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>
            <a:xfrm flipV="1">
              <a:off x="3398856" y="5157388"/>
              <a:ext cx="171204" cy="3047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/>
            <p:cNvCxnSpPr/>
            <p:nvPr/>
          </p:nvCxnSpPr>
          <p:spPr>
            <a:xfrm flipV="1">
              <a:off x="2844792" y="5277184"/>
              <a:ext cx="621902" cy="293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/>
            <p:cNvCxnSpPr/>
            <p:nvPr/>
          </p:nvCxnSpPr>
          <p:spPr>
            <a:xfrm flipV="1">
              <a:off x="2305027" y="4974082"/>
              <a:ext cx="1274717" cy="929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>
            <a:xfrm>
              <a:off x="2386719" y="5310648"/>
              <a:ext cx="791166" cy="2604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/>
            <p:cNvCxnSpPr/>
            <p:nvPr/>
          </p:nvCxnSpPr>
          <p:spPr>
            <a:xfrm>
              <a:off x="2252957" y="5401298"/>
              <a:ext cx="351216" cy="1943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45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81634" y="4010772"/>
            <a:ext cx="749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Kenne Deine Arbeitsumgebung: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Wo ist das Equipment?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Wie sind die Alarmierungsketten?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Auf welche Ressourcen kann zugegriffen werden?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776817" y="1380111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>
                <a:solidFill>
                  <a:srgbClr val="06508C"/>
                </a:solidFill>
              </a:rPr>
              <a:t>Nutze Merkhilfen!</a:t>
            </a:r>
            <a:endParaRPr lang="de-DE" sz="2400" dirty="0">
              <a:solidFill>
                <a:srgbClr val="06508C"/>
              </a:solidFill>
            </a:endParaRP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Es ist nicht beschämend, die Vollständigkeit und Richtigkeit der erforderlichen Maßnahmen anhand von hinterlegten Informationsquellen (z.B. Checklisten) zu überprüfen. </a:t>
            </a:r>
          </a:p>
          <a:p>
            <a:pPr marL="342900" lvl="0" indent="-342900" fontAlgn="base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Diese sollten immer auf dem aktuellen Stand sein.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64F9EA0-D88E-9444-A953-2AE695171A38}"/>
              </a:ext>
            </a:extLst>
          </p:cNvPr>
          <p:cNvGrpSpPr/>
          <p:nvPr/>
        </p:nvGrpSpPr>
        <p:grpSpPr>
          <a:xfrm>
            <a:off x="8274185" y="4057766"/>
            <a:ext cx="3203911" cy="1963521"/>
            <a:chOff x="6964046" y="4928178"/>
            <a:chExt cx="2047384" cy="1254742"/>
          </a:xfrm>
        </p:grpSpPr>
        <p:grpSp>
          <p:nvGrpSpPr>
            <p:cNvPr id="39" name="Gruppierung 38"/>
            <p:cNvGrpSpPr/>
            <p:nvPr/>
          </p:nvGrpSpPr>
          <p:grpSpPr>
            <a:xfrm>
              <a:off x="8254388" y="4928178"/>
              <a:ext cx="303442" cy="520001"/>
              <a:chOff x="7226415" y="1617453"/>
              <a:chExt cx="416694" cy="854911"/>
            </a:xfrm>
          </p:grpSpPr>
          <p:sp>
            <p:nvSpPr>
              <p:cNvPr id="40" name="Freihandform 39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uppierung 99"/>
            <p:cNvGrpSpPr/>
            <p:nvPr/>
          </p:nvGrpSpPr>
          <p:grpSpPr>
            <a:xfrm>
              <a:off x="7568536" y="5662919"/>
              <a:ext cx="303442" cy="520001"/>
              <a:chOff x="7226415" y="1617453"/>
              <a:chExt cx="416694" cy="854911"/>
            </a:xfrm>
          </p:grpSpPr>
          <p:sp>
            <p:nvSpPr>
              <p:cNvPr id="101" name="Freihandform 100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" name="Gerade Verbindung 101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uppierung 106"/>
            <p:cNvGrpSpPr/>
            <p:nvPr/>
          </p:nvGrpSpPr>
          <p:grpSpPr>
            <a:xfrm>
              <a:off x="6964046" y="5080868"/>
              <a:ext cx="303442" cy="520001"/>
              <a:chOff x="7226415" y="1617453"/>
              <a:chExt cx="416694" cy="854911"/>
            </a:xfrm>
          </p:grpSpPr>
          <p:sp>
            <p:nvSpPr>
              <p:cNvPr id="108" name="Freihandform 107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9" name="Gerade Verbindung 108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 Verbindung 109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111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ung 113"/>
            <p:cNvGrpSpPr/>
            <p:nvPr/>
          </p:nvGrpSpPr>
          <p:grpSpPr>
            <a:xfrm>
              <a:off x="8465824" y="5644012"/>
              <a:ext cx="303442" cy="520001"/>
              <a:chOff x="7226415" y="1617453"/>
              <a:chExt cx="416694" cy="854911"/>
            </a:xfrm>
          </p:grpSpPr>
          <p:sp>
            <p:nvSpPr>
              <p:cNvPr id="115" name="Freihandform 114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6" name="Gerade Verbindung 115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uppierung 120"/>
            <p:cNvGrpSpPr/>
            <p:nvPr/>
          </p:nvGrpSpPr>
          <p:grpSpPr>
            <a:xfrm>
              <a:off x="8707988" y="5532544"/>
              <a:ext cx="303442" cy="520001"/>
              <a:chOff x="7226415" y="1617453"/>
              <a:chExt cx="416694" cy="854911"/>
            </a:xfrm>
          </p:grpSpPr>
          <p:sp>
            <p:nvSpPr>
              <p:cNvPr id="122" name="Freihandform 12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3" name="Gerade Verbindung 12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 Verbindung 12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 Verbindung 12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Interaktive Schaltfläche: Erste Folie 20">
              <a:hlinkClick r:id="" action="ppaction://noaction" highlightClick="1"/>
            </p:cNvPr>
            <p:cNvSpPr/>
            <p:nvPr/>
          </p:nvSpPr>
          <p:spPr>
            <a:xfrm>
              <a:off x="7365036" y="5059305"/>
              <a:ext cx="773235" cy="528221"/>
            </a:xfrm>
            <a:prstGeom prst="actionButtonHo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55EFB1-F0B7-3F4B-83CB-55D8C3198FA5}"/>
              </a:ext>
            </a:extLst>
          </p:cNvPr>
          <p:cNvGrpSpPr/>
          <p:nvPr/>
        </p:nvGrpSpPr>
        <p:grpSpPr>
          <a:xfrm>
            <a:off x="9922438" y="1264314"/>
            <a:ext cx="2140197" cy="1156574"/>
            <a:chOff x="6909465" y="2629977"/>
            <a:chExt cx="1638831" cy="885633"/>
          </a:xfrm>
        </p:grpSpPr>
        <p:grpSp>
          <p:nvGrpSpPr>
            <p:cNvPr id="81" name="Gruppierung 80"/>
            <p:cNvGrpSpPr/>
            <p:nvPr/>
          </p:nvGrpSpPr>
          <p:grpSpPr>
            <a:xfrm>
              <a:off x="8244854" y="2995609"/>
              <a:ext cx="303442" cy="520001"/>
              <a:chOff x="7226415" y="1617453"/>
              <a:chExt cx="416694" cy="854911"/>
            </a:xfrm>
          </p:grpSpPr>
          <p:sp>
            <p:nvSpPr>
              <p:cNvPr id="82" name="Freihandform 81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" name="Gerade Verbindung 82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Gerade Verbindung mit Pfeil 94"/>
            <p:cNvCxnSpPr/>
            <p:nvPr/>
          </p:nvCxnSpPr>
          <p:spPr>
            <a:xfrm>
              <a:off x="7734303" y="3026394"/>
              <a:ext cx="351216" cy="1943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ertikale Rolle 21"/>
            <p:cNvSpPr/>
            <p:nvPr/>
          </p:nvSpPr>
          <p:spPr>
            <a:xfrm>
              <a:off x="6909465" y="2629977"/>
              <a:ext cx="749728" cy="619947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Interaktive Schaltfläche: Informationen 127">
              <a:hlinkClick r:id="" action="ppaction://noaction" highlightClick="1"/>
            </p:cNvPr>
            <p:cNvSpPr/>
            <p:nvPr/>
          </p:nvSpPr>
          <p:spPr>
            <a:xfrm>
              <a:off x="7022044" y="2755522"/>
              <a:ext cx="524569" cy="429886"/>
            </a:xfrm>
            <a:prstGeom prst="actionButtonInformat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0497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24417" y="3127831"/>
            <a:ext cx="10943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Es gibt kommerzielle Kurssysteme, die eine Einführung des CRM-Gedankens unterstützen und erleichtern können und die CRM trainieren, um die Teamarbeit und die Patientenversorgung und </a:t>
            </a:r>
            <a:r>
              <a:rPr lang="mr-IN" sz="2400" dirty="0"/>
              <a:t>–</a:t>
            </a:r>
            <a:r>
              <a:rPr lang="de-DE" sz="2400" dirty="0" err="1"/>
              <a:t>sicherheit</a:t>
            </a:r>
            <a:r>
              <a:rPr lang="de-DE" sz="2400" dirty="0"/>
              <a:t> zu verbessern. </a:t>
            </a:r>
          </a:p>
          <a:p>
            <a:pPr marL="285750" indent="-285750">
              <a:buClr>
                <a:srgbClr val="06508C"/>
              </a:buClr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Eine Teilnahme an diesen Kursen ist aber keine Grundvoraussetzung, um eine gute Teamarbeit in der Klinik zu bewerkstelligen und eine sichere Umgebung in der Klinik zu schaffen </a:t>
            </a:r>
            <a:r>
              <a:rPr lang="de-DE" sz="2400"/>
              <a:t>und CRM </a:t>
            </a:r>
            <a:r>
              <a:rPr lang="de-DE" sz="2400" dirty="0"/>
              <a:t>einzuführen.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4417" y="1778138"/>
            <a:ext cx="1094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de-DE" sz="2400" b="1" dirty="0"/>
              <a:t>Mit den Grundbausteinen des CRM entwickelt jede Nutzergruppe ihr eigenes, an die regionalen Gegebenheiten angepasstes System, welches trainiert werden kann.</a:t>
            </a:r>
            <a:endParaRPr lang="de-DE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C57F6A-41E3-5B4F-8418-A32ED52F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Crew </a:t>
            </a:r>
            <a:r>
              <a:rPr lang="de-DE" dirty="0" err="1"/>
              <a:t>Resource</a:t>
            </a:r>
            <a:r>
              <a:rPr lang="de-DE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30057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417" y="1774072"/>
            <a:ext cx="10972800" cy="3847081"/>
          </a:xfrm>
        </p:spPr>
        <p:txBody>
          <a:bodyPr>
            <a:noAutofit/>
          </a:bodyPr>
          <a:lstStyle/>
          <a:p>
            <a:r>
              <a:rPr lang="de-DE" sz="2800" dirty="0"/>
              <a:t>„Crew Ressource Management (TRM)“ in der Anästhesie bedeutet die </a:t>
            </a:r>
          </a:p>
          <a:p>
            <a:r>
              <a:rPr lang="de-DE" sz="2800" b="1" dirty="0"/>
              <a:t>Nutzung</a:t>
            </a:r>
            <a:r>
              <a:rPr lang="de-DE" sz="2800" dirty="0"/>
              <a:t>  </a:t>
            </a:r>
            <a:r>
              <a:rPr lang="de-DE" sz="2800" b="1" dirty="0"/>
              <a:t>aller verfügbaren Informationen</a:t>
            </a:r>
            <a:r>
              <a:rPr lang="de-DE" sz="2800" dirty="0"/>
              <a:t>, </a:t>
            </a:r>
            <a:r>
              <a:rPr lang="de-DE" sz="2800" b="1" dirty="0"/>
              <a:t>technischer</a:t>
            </a:r>
            <a:r>
              <a:rPr lang="de-DE" sz="2800" dirty="0"/>
              <a:t> und </a:t>
            </a:r>
            <a:r>
              <a:rPr lang="de-DE" sz="2800" b="1" dirty="0"/>
              <a:t>personeller Ressourcen </a:t>
            </a:r>
          </a:p>
          <a:p>
            <a:r>
              <a:rPr lang="de-DE" sz="2800" dirty="0"/>
              <a:t>für </a:t>
            </a:r>
          </a:p>
          <a:p>
            <a:r>
              <a:rPr lang="de-DE" sz="2800" dirty="0"/>
              <a:t>die Durchführung einer erfolgreichen Anästhesie, die </a:t>
            </a:r>
            <a:r>
              <a:rPr lang="de-DE" sz="2800" b="1" dirty="0"/>
              <a:t>auch bei Komplikationen</a:t>
            </a:r>
            <a:r>
              <a:rPr lang="de-DE" sz="2800" dirty="0"/>
              <a:t> und </a:t>
            </a:r>
            <a:r>
              <a:rPr lang="de-DE" sz="2800" b="1" dirty="0"/>
              <a:t>schwierigen Bedingungen </a:t>
            </a:r>
            <a:r>
              <a:rPr lang="de-DE" sz="2800" dirty="0"/>
              <a:t>zur maximalen Patientensicherheit  führen.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321B2B-DDE2-A546-A627-A438FC9217A1}"/>
              </a:ext>
            </a:extLst>
          </p:cNvPr>
          <p:cNvSpPr txBox="1">
            <a:spLocks/>
          </p:cNvSpPr>
          <p:nvPr/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6508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EA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/>
              <a:t>Definition CRM</a:t>
            </a:r>
          </a:p>
        </p:txBody>
      </p:sp>
    </p:spTree>
    <p:extLst>
      <p:ext uri="{BB962C8B-B14F-4D97-AF65-F5344CB8AC3E}">
        <p14:creationId xmlns:p14="http://schemas.microsoft.com/office/powerpoint/2010/main" val="36979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790042"/>
            <a:ext cx="8229600" cy="3583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CRM 	= Ursprünglich  aus der Luftfahrt stammend </a:t>
            </a:r>
          </a:p>
          <a:p>
            <a:pPr marL="0" indent="0">
              <a:buNone/>
            </a:pPr>
            <a:r>
              <a:rPr lang="de-DE" sz="2800" dirty="0"/>
              <a:t>und als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		„</a:t>
            </a:r>
            <a:r>
              <a:rPr lang="de-DE" sz="2800" b="1" dirty="0"/>
              <a:t>Cockpit Ressource Management</a:t>
            </a:r>
            <a:r>
              <a:rPr lang="de-DE" sz="2800" dirty="0"/>
              <a:t>“, </a:t>
            </a:r>
          </a:p>
          <a:p>
            <a:pPr marL="0" indent="0">
              <a:buNone/>
            </a:pPr>
            <a:r>
              <a:rPr lang="de-DE" sz="2800" dirty="0"/>
              <a:t>		„</a:t>
            </a:r>
            <a:r>
              <a:rPr lang="de-DE" sz="2800" b="1" dirty="0"/>
              <a:t>Crew Ressource Management</a:t>
            </a:r>
            <a:r>
              <a:rPr lang="de-DE" sz="2800" dirty="0"/>
              <a:t>“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entwickelt.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F29B6B1-E2C1-B54E-8BE7-E34ABA5C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Crew </a:t>
            </a:r>
            <a:r>
              <a:rPr lang="de-DE" b="1" dirty="0" err="1"/>
              <a:t>Resource</a:t>
            </a:r>
            <a:r>
              <a:rPr lang="de-DE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384788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790043"/>
            <a:ext cx="10972800" cy="1009766"/>
          </a:xfrm>
        </p:spPr>
        <p:txBody>
          <a:bodyPr>
            <a:noAutofit/>
          </a:bodyPr>
          <a:lstStyle/>
          <a:p>
            <a:r>
              <a:rPr lang="de-DE" sz="2800" dirty="0"/>
              <a:t>„Menschliches Verhalten“ wurde als wesentlicher Faktor für Flugzeugabstürze identifiziert.</a:t>
            </a:r>
          </a:p>
        </p:txBody>
      </p:sp>
      <p:pic>
        <p:nvPicPr>
          <p:cNvPr id="5" name="Bild 4" descr="gründe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276"/>
          <a:stretch/>
        </p:blipFill>
        <p:spPr>
          <a:xfrm>
            <a:off x="1596671" y="2636912"/>
            <a:ext cx="8998658" cy="38164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08974" y="6018175"/>
            <a:ext cx="88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/>
                <a:cs typeface="Arial"/>
              </a:rPr>
              <a:t>Primäre Ursachen für Totalschäden </a:t>
            </a:r>
            <a:r>
              <a:rPr lang="de-DE" sz="1400" dirty="0">
                <a:latin typeface="Arial"/>
                <a:cs typeface="Arial"/>
              </a:rPr>
              <a:t>(ausgenommen militärisch und sabotagebedingte Verluste) für die kommerzielle Flugzeugflotte, weltweit 1959-1989)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Daten der Boeing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Aircraft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Company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FE3154-770E-7B45-9646-072DBE93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Crew </a:t>
            </a:r>
            <a:r>
              <a:rPr lang="de-DE" b="1" dirty="0" err="1"/>
              <a:t>Resource</a:t>
            </a:r>
            <a:r>
              <a:rPr lang="de-DE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39461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2060848"/>
            <a:ext cx="10943166" cy="3356954"/>
          </a:xfrm>
        </p:spPr>
        <p:txBody>
          <a:bodyPr>
            <a:normAutofit/>
          </a:bodyPr>
          <a:lstStyle/>
          <a:p>
            <a:r>
              <a:rPr lang="de-DE" sz="2800" dirty="0"/>
              <a:t>Das CRM-Konzept ist auf die Nutzung von Stärken des Individuums und des Teams ausgerichtet.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CRM wurde in den 90er Jahren für die medizinische „Crew“ adaptiert </a:t>
            </a:r>
            <a:r>
              <a:rPr lang="de-DE" sz="2800" dirty="0">
                <a:sym typeface="Wingdings"/>
              </a:rPr>
              <a:t> hier </a:t>
            </a:r>
            <a:r>
              <a:rPr lang="de-DE" sz="2800" dirty="0"/>
              <a:t>Team Ressource Management genannt.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EFFC577-97F6-5240-B2EC-9CBB6991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Crew </a:t>
            </a:r>
            <a:r>
              <a:rPr lang="de-DE" b="1" dirty="0" err="1"/>
              <a:t>Resource</a:t>
            </a:r>
            <a:r>
              <a:rPr lang="de-DE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50503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988840"/>
            <a:ext cx="10943165" cy="413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Da in der Anästhesie ein interprofessionelles  „Team“ gefragt ist, empfinden wir den Begriff „Team Ressource Management“ (TRM) als treffender. 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Wir sind davon überzeugt, dass es zum Gelingen und Leben des „</a:t>
            </a:r>
            <a:r>
              <a:rPr lang="de-DE" sz="2800" b="1" dirty="0"/>
              <a:t>TRM</a:t>
            </a:r>
            <a:r>
              <a:rPr lang="de-DE" sz="2800" dirty="0"/>
              <a:t>“ notwendig ist, es </a:t>
            </a:r>
            <a:r>
              <a:rPr lang="de-DE" sz="2800" b="1" dirty="0"/>
              <a:t>nicht nur in</a:t>
            </a:r>
            <a:r>
              <a:rPr lang="de-DE" sz="2800" dirty="0"/>
              <a:t> </a:t>
            </a:r>
            <a:r>
              <a:rPr lang="de-DE" sz="2800" b="1" dirty="0"/>
              <a:t>kritischen Situationen oder Krisen</a:t>
            </a:r>
            <a:r>
              <a:rPr lang="de-DE" sz="2800" dirty="0"/>
              <a:t> anzuwenden.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623FF81-09A8-AF46-8360-9EBDB373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CRM / TRM</a:t>
            </a:r>
          </a:p>
        </p:txBody>
      </p:sp>
    </p:spTree>
    <p:extLst>
      <p:ext uri="{BB962C8B-B14F-4D97-AF65-F5344CB8AC3E}">
        <p14:creationId xmlns:p14="http://schemas.microsoft.com/office/powerpoint/2010/main" val="173365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u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951" y="2348880"/>
            <a:ext cx="7718097" cy="39629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55332" y="6453336"/>
            <a:ext cx="460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BMJ Open 2019;</a:t>
            </a:r>
            <a:r>
              <a:rPr lang="hr-H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:e025247. doi:10.1136/ bmjopen-2018-025247 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24417" y="1628775"/>
            <a:ext cx="10944191" cy="1064633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  <a:p>
            <a:r>
              <a:rPr lang="de-DE" sz="3000" dirty="0"/>
              <a:t>CRM findet findet eine immer größere Verbreitung im medizinischen Sektor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E320A03-D938-3B48-8153-48FFAF9C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Historie </a:t>
            </a:r>
            <a:r>
              <a:rPr lang="mr-IN" b="1" dirty="0"/>
              <a:t>–</a:t>
            </a:r>
            <a:r>
              <a:rPr lang="de-DE" b="1" dirty="0"/>
              <a:t> Crew </a:t>
            </a:r>
            <a:r>
              <a:rPr lang="de-DE" b="1" dirty="0" err="1"/>
              <a:t>Resource</a:t>
            </a:r>
            <a:r>
              <a:rPr lang="de-DE" b="1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15162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Viele Aufgaben unserer täglichen Arbeit im Krankenhaus oder in der Ambulanz basieren auf Teamarbeit. </a:t>
            </a:r>
          </a:p>
          <a:p>
            <a:r>
              <a:rPr lang="de-DE" dirty="0"/>
              <a:t>Ein Team ist häufig stärker als der Einzelne.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Jedoch kann ein Team, auch wenn es aus Experten besteht, scheitern, nämlich dann, wenn das Team nicht weiß, wie man </a:t>
            </a:r>
            <a:r>
              <a:rPr lang="de-DE" b="1" dirty="0"/>
              <a:t>kooperiert</a:t>
            </a:r>
            <a:r>
              <a:rPr lang="de-DE" dirty="0"/>
              <a:t>, </a:t>
            </a:r>
            <a:r>
              <a:rPr lang="de-DE" b="1" dirty="0"/>
              <a:t>koordiniert</a:t>
            </a:r>
            <a:r>
              <a:rPr lang="de-DE" dirty="0"/>
              <a:t> oder miteinander zielführend </a:t>
            </a:r>
            <a:r>
              <a:rPr lang="de-DE" b="1" dirty="0"/>
              <a:t>kommuniziert</a:t>
            </a:r>
            <a:r>
              <a:rPr lang="de-DE" dirty="0"/>
              <a:t>! 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B216DCF-3F5B-194E-89B5-58EF399E86B0}"/>
              </a:ext>
            </a:extLst>
          </p:cNvPr>
          <p:cNvGrpSpPr/>
          <p:nvPr/>
        </p:nvGrpSpPr>
        <p:grpSpPr>
          <a:xfrm>
            <a:off x="3451692" y="4509120"/>
            <a:ext cx="2542708" cy="2093357"/>
            <a:chOff x="3070777" y="5228162"/>
            <a:chExt cx="1144530" cy="942267"/>
          </a:xfrm>
        </p:grpSpPr>
        <p:grpSp>
          <p:nvGrpSpPr>
            <p:cNvPr id="5" name="Gruppierung 4"/>
            <p:cNvGrpSpPr/>
            <p:nvPr/>
          </p:nvGrpSpPr>
          <p:grpSpPr>
            <a:xfrm>
              <a:off x="3070777" y="5228162"/>
              <a:ext cx="303442" cy="520001"/>
              <a:chOff x="7226415" y="1617453"/>
              <a:chExt cx="416694" cy="854911"/>
            </a:xfrm>
          </p:grpSpPr>
          <p:sp>
            <p:nvSpPr>
              <p:cNvPr id="6" name="Freihandform 5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Gerade Verbindung 6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7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ung 11"/>
            <p:cNvGrpSpPr/>
            <p:nvPr/>
          </p:nvGrpSpPr>
          <p:grpSpPr>
            <a:xfrm>
              <a:off x="3911865" y="5308855"/>
              <a:ext cx="303442" cy="520001"/>
              <a:chOff x="7226415" y="1617453"/>
              <a:chExt cx="416694" cy="854911"/>
            </a:xfrm>
          </p:grpSpPr>
          <p:sp>
            <p:nvSpPr>
              <p:cNvPr id="13" name="Freihandform 12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 Verbindung 13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ierung 18"/>
            <p:cNvGrpSpPr/>
            <p:nvPr/>
          </p:nvGrpSpPr>
          <p:grpSpPr>
            <a:xfrm>
              <a:off x="3495378" y="5559460"/>
              <a:ext cx="303442" cy="520001"/>
              <a:chOff x="7226415" y="1617453"/>
              <a:chExt cx="416694" cy="854911"/>
            </a:xfrm>
          </p:grpSpPr>
          <p:sp>
            <p:nvSpPr>
              <p:cNvPr id="20" name="Freihandform 19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1" name="Gerade Verbindung 20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ung 25"/>
            <p:cNvGrpSpPr/>
            <p:nvPr/>
          </p:nvGrpSpPr>
          <p:grpSpPr>
            <a:xfrm>
              <a:off x="3267625" y="5650428"/>
              <a:ext cx="303442" cy="520001"/>
              <a:chOff x="7226415" y="1617453"/>
              <a:chExt cx="416694" cy="854911"/>
            </a:xfrm>
          </p:grpSpPr>
          <p:sp>
            <p:nvSpPr>
              <p:cNvPr id="27" name="Freihandform 26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8" name="Gerade Verbindung 27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ung 32"/>
            <p:cNvGrpSpPr/>
            <p:nvPr/>
          </p:nvGrpSpPr>
          <p:grpSpPr>
            <a:xfrm>
              <a:off x="3716348" y="5242816"/>
              <a:ext cx="220970" cy="467211"/>
              <a:chOff x="7226415" y="1617453"/>
              <a:chExt cx="416694" cy="854911"/>
            </a:xfrm>
          </p:grpSpPr>
          <p:sp>
            <p:nvSpPr>
              <p:cNvPr id="34" name="Freihandform 33"/>
              <p:cNvSpPr/>
              <p:nvPr/>
            </p:nvSpPr>
            <p:spPr>
              <a:xfrm>
                <a:off x="7338801" y="1617453"/>
                <a:ext cx="191056" cy="214344"/>
              </a:xfrm>
              <a:custGeom>
                <a:avLst/>
                <a:gdLst>
                  <a:gd name="connsiteX0" fmla="*/ 11239 w 191056"/>
                  <a:gd name="connsiteY0" fmla="*/ 23298 h 214344"/>
                  <a:gd name="connsiteX1" fmla="*/ 157340 w 191056"/>
                  <a:gd name="connsiteY1" fmla="*/ 23298 h 214344"/>
                  <a:gd name="connsiteX2" fmla="*/ 179818 w 191056"/>
                  <a:gd name="connsiteY2" fmla="*/ 45774 h 214344"/>
                  <a:gd name="connsiteX3" fmla="*/ 191056 w 191056"/>
                  <a:gd name="connsiteY3" fmla="*/ 79488 h 214344"/>
                  <a:gd name="connsiteX4" fmla="*/ 179818 w 191056"/>
                  <a:gd name="connsiteY4" fmla="*/ 146916 h 214344"/>
                  <a:gd name="connsiteX5" fmla="*/ 157340 w 191056"/>
                  <a:gd name="connsiteY5" fmla="*/ 180630 h 214344"/>
                  <a:gd name="connsiteX6" fmla="*/ 78670 w 191056"/>
                  <a:gd name="connsiteY6" fmla="*/ 214344 h 214344"/>
                  <a:gd name="connsiteX7" fmla="*/ 33716 w 191056"/>
                  <a:gd name="connsiteY7" fmla="*/ 203106 h 214344"/>
                  <a:gd name="connsiteX8" fmla="*/ 0 w 191056"/>
                  <a:gd name="connsiteY8" fmla="*/ 135678 h 214344"/>
                  <a:gd name="connsiteX9" fmla="*/ 11239 w 191056"/>
                  <a:gd name="connsiteY9" fmla="*/ 45774 h 214344"/>
                  <a:gd name="connsiteX10" fmla="*/ 78670 w 191056"/>
                  <a:gd name="connsiteY10" fmla="*/ 821 h 214344"/>
                  <a:gd name="connsiteX11" fmla="*/ 112386 w 191056"/>
                  <a:gd name="connsiteY11" fmla="*/ 821 h 21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056" h="214344">
                    <a:moveTo>
                      <a:pt x="11239" y="23298"/>
                    </a:moveTo>
                    <a:cubicBezTo>
                      <a:pt x="64085" y="16692"/>
                      <a:pt x="106959" y="1707"/>
                      <a:pt x="157340" y="23298"/>
                    </a:cubicBezTo>
                    <a:cubicBezTo>
                      <a:pt x="167079" y="27472"/>
                      <a:pt x="172325" y="38282"/>
                      <a:pt x="179818" y="45774"/>
                    </a:cubicBezTo>
                    <a:cubicBezTo>
                      <a:pt x="183564" y="57012"/>
                      <a:pt x="191056" y="67642"/>
                      <a:pt x="191056" y="79488"/>
                    </a:cubicBezTo>
                    <a:cubicBezTo>
                      <a:pt x="191056" y="102274"/>
                      <a:pt x="187024" y="125299"/>
                      <a:pt x="179818" y="146916"/>
                    </a:cubicBezTo>
                    <a:cubicBezTo>
                      <a:pt x="175547" y="159730"/>
                      <a:pt x="167716" y="171983"/>
                      <a:pt x="157340" y="180630"/>
                    </a:cubicBezTo>
                    <a:cubicBezTo>
                      <a:pt x="138823" y="196060"/>
                      <a:pt x="102093" y="206537"/>
                      <a:pt x="78670" y="214344"/>
                    </a:cubicBezTo>
                    <a:cubicBezTo>
                      <a:pt x="63685" y="210598"/>
                      <a:pt x="46568" y="211674"/>
                      <a:pt x="33716" y="203106"/>
                    </a:cubicBezTo>
                    <a:cubicBezTo>
                      <a:pt x="15043" y="190658"/>
                      <a:pt x="6411" y="154910"/>
                      <a:pt x="0" y="135678"/>
                    </a:cubicBezTo>
                    <a:cubicBezTo>
                      <a:pt x="3746" y="105710"/>
                      <a:pt x="918" y="74157"/>
                      <a:pt x="11239" y="45774"/>
                    </a:cubicBezTo>
                    <a:cubicBezTo>
                      <a:pt x="20594" y="20048"/>
                      <a:pt x="54277" y="4886"/>
                      <a:pt x="78670" y="821"/>
                    </a:cubicBezTo>
                    <a:cubicBezTo>
                      <a:pt x="89756" y="-1027"/>
                      <a:pt x="101147" y="821"/>
                      <a:pt x="112386" y="821"/>
                    </a:cubicBezTo>
                  </a:path>
                </a:pathLst>
              </a:cu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5" name="Gerade Verbindung 34"/>
              <p:cNvCxnSpPr/>
              <p:nvPr/>
            </p:nvCxnSpPr>
            <p:spPr>
              <a:xfrm>
                <a:off x="7439949" y="1831797"/>
                <a:ext cx="0" cy="362669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 flipH="1">
                <a:off x="7338801" y="2194466"/>
                <a:ext cx="101150" cy="27789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>
                <a:off x="7441308" y="2162125"/>
                <a:ext cx="88549" cy="310239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H="1">
                <a:off x="7226415" y="1973978"/>
                <a:ext cx="183400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>
                <a:off x="7477246" y="1973978"/>
                <a:ext cx="165863" cy="220488"/>
              </a:xfrm>
              <a:prstGeom prst="line">
                <a:avLst/>
              </a:prstGeom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itel 40">
            <a:extLst>
              <a:ext uri="{FF2B5EF4-FFF2-40B4-BE49-F238E27FC236}">
                <a16:creationId xmlns:a16="http://schemas.microsoft.com/office/drawing/2014/main" id="{2C2674CA-640D-0846-A3DB-FE256017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76594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7" y="1988840"/>
            <a:ext cx="10972800" cy="4104456"/>
          </a:xfrm>
        </p:spPr>
        <p:txBody>
          <a:bodyPr>
            <a:normAutofit/>
          </a:bodyPr>
          <a:lstStyle/>
          <a:p>
            <a:r>
              <a:rPr lang="de-DE" sz="2800" dirty="0"/>
              <a:t>Daher ist es entscheidend, ob die Teammitglieder in einer Gruppe mit den Grundlagen des CRM </a:t>
            </a:r>
            <a:r>
              <a:rPr lang="de-DE" sz="2800" b="1" dirty="0"/>
              <a:t>vertraut</a:t>
            </a:r>
            <a:r>
              <a:rPr lang="de-DE" sz="2800" dirty="0"/>
              <a:t> sind. </a:t>
            </a:r>
          </a:p>
          <a:p>
            <a:endParaRPr lang="de-DE" sz="2800" dirty="0"/>
          </a:p>
          <a:p>
            <a:r>
              <a:rPr lang="de-DE" sz="2800" dirty="0"/>
              <a:t>Diese Grundlagen einer konstruktiven und effektiven Gruppenarbeit wurden</a:t>
            </a:r>
          </a:p>
          <a:p>
            <a:pPr lvl="1"/>
            <a:r>
              <a:rPr lang="de-DE" sz="2800" dirty="0"/>
              <a:t>Durch </a:t>
            </a:r>
            <a:r>
              <a:rPr lang="de-DE" sz="2800" b="1" dirty="0"/>
              <a:t>die Psychologie</a:t>
            </a:r>
            <a:r>
              <a:rPr lang="de-DE" sz="2800" dirty="0"/>
              <a:t> herausgearbeitet und untersucht</a:t>
            </a:r>
          </a:p>
          <a:p>
            <a:pPr lvl="1"/>
            <a:r>
              <a:rPr lang="de-DE" sz="2800" dirty="0"/>
              <a:t>sind </a:t>
            </a:r>
            <a:r>
              <a:rPr lang="de-DE" sz="2800" b="1" dirty="0"/>
              <a:t>erlernbar</a:t>
            </a:r>
            <a:r>
              <a:rPr lang="de-DE" sz="2800" dirty="0"/>
              <a:t> und</a:t>
            </a:r>
          </a:p>
          <a:p>
            <a:pPr lvl="1"/>
            <a:r>
              <a:rPr lang="de-DE" sz="2800" b="1" dirty="0"/>
              <a:t>lassen sich in </a:t>
            </a:r>
            <a:r>
              <a:rPr lang="de-DE" sz="2800" dirty="0"/>
              <a:t>der </a:t>
            </a:r>
            <a:r>
              <a:rPr lang="de-DE" sz="2800" b="1" dirty="0"/>
              <a:t>Effektivität durch Training steigern</a:t>
            </a:r>
            <a:r>
              <a:rPr lang="de-DE" sz="2800" dirty="0"/>
              <a:t>.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5A6784-371E-5944-9E2B-4CB1F12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Crew </a:t>
            </a:r>
            <a:r>
              <a:rPr lang="de-DE" dirty="0" err="1"/>
              <a:t>Resource</a:t>
            </a:r>
            <a:r>
              <a:rPr lang="de-DE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11022036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Macintosh PowerPoint</Application>
  <PresentationFormat>Breitbild</PresentationFormat>
  <Paragraphs>98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</vt:lpstr>
      <vt:lpstr>Standarddesign</vt:lpstr>
      <vt:lpstr>Elektronische Gedächtnis- und Entscheidungshilfe für Notfälle in der Anästhesiologie: eGENA</vt:lpstr>
      <vt:lpstr>PowerPoint-Präsentation</vt:lpstr>
      <vt:lpstr>Historie – Crew Resource Management</vt:lpstr>
      <vt:lpstr>Historie – Crew Resource Management</vt:lpstr>
      <vt:lpstr>Historie – Crew Resource Management</vt:lpstr>
      <vt:lpstr>CRM / TRM</vt:lpstr>
      <vt:lpstr>Historie – Crew Resource Management</vt:lpstr>
      <vt:lpstr>Team</vt:lpstr>
      <vt:lpstr>Crew Resource Management</vt:lpstr>
      <vt:lpstr>Faktoren für Teamarbeit</vt:lpstr>
      <vt:lpstr>Aufgabenbewältigung – Was ist essentiell? </vt:lpstr>
      <vt:lpstr>Teamarbeit und Führung – Wie?</vt:lpstr>
      <vt:lpstr>Entscheidungsfindung – theoretisch und praktisch:</vt:lpstr>
      <vt:lpstr>Komponenten:</vt:lpstr>
      <vt:lpstr>PowerPoint-Präsentation</vt:lpstr>
      <vt:lpstr>PowerPoint-Präsentation</vt:lpstr>
      <vt:lpstr>Crew Resource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Dichtjar</dc:creator>
  <cp:lastModifiedBy>Hendrik Eismann</cp:lastModifiedBy>
  <cp:revision>196</cp:revision>
  <cp:lastPrinted>2011-06-05T09:41:49Z</cp:lastPrinted>
  <dcterms:created xsi:type="dcterms:W3CDTF">2010-03-03T15:04:50Z</dcterms:created>
  <dcterms:modified xsi:type="dcterms:W3CDTF">2020-06-29T11:15:36Z</dcterms:modified>
</cp:coreProperties>
</file>