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86" r:id="rId2"/>
    <p:sldId id="288" r:id="rId3"/>
    <p:sldId id="289" r:id="rId4"/>
    <p:sldId id="291" r:id="rId5"/>
    <p:sldId id="292" r:id="rId6"/>
  </p:sldIdLst>
  <p:sldSz cx="12192000" cy="6858000"/>
  <p:notesSz cx="7099300" cy="102346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5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508C"/>
    <a:srgbClr val="000099"/>
    <a:srgbClr val="008BEA"/>
    <a:srgbClr val="F67B00"/>
    <a:srgbClr val="0099FF"/>
    <a:srgbClr val="0092F6"/>
    <a:srgbClr val="EAEAEA"/>
    <a:srgbClr val="6699FF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47" autoAdjust="0"/>
    <p:restoredTop sz="97554" autoAdjust="0"/>
  </p:normalViewPr>
  <p:slideViewPr>
    <p:cSldViewPr>
      <p:cViewPr varScale="1">
        <p:scale>
          <a:sx n="178" d="100"/>
          <a:sy n="178" d="100"/>
        </p:scale>
        <p:origin x="200" y="592"/>
      </p:cViewPr>
      <p:guideLst>
        <p:guide orient="horz" pos="2160"/>
        <p:guide pos="3840"/>
      </p:guideLst>
    </p:cSldViewPr>
  </p:slideViewPr>
  <p:notesTextViewPr>
    <p:cViewPr>
      <p:scale>
        <a:sx n="120" d="100"/>
        <a:sy n="12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3360" y="-102"/>
      </p:cViewPr>
      <p:guideLst>
        <p:guide orient="horz" pos="3224"/>
        <p:guide pos="223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handoutMaster" Target="handoutMasters/handout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55" tIns="47828" rIns="95655" bIns="47828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55" tIns="47828" rIns="95655" bIns="47828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55" tIns="47828" rIns="95655" bIns="47828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55" tIns="47828" rIns="95655" bIns="47828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9EA1D760-39F5-48CB-BC5F-DD86BFFA373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68425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655" tIns="47828" rIns="95655" bIns="47828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655" tIns="47828" rIns="95655" bIns="47828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300"/>
            </a:lvl1pPr>
          </a:lstStyle>
          <a:p>
            <a:pPr>
              <a:defRPr/>
            </a:pPr>
            <a:fld id="{9AF5E1B8-F6C4-4C01-924C-99BE9FD7ADCB}" type="datetimeFigureOut">
              <a:rPr lang="de-DE"/>
              <a:pPr>
                <a:defRPr/>
              </a:pPr>
              <a:t>20.06.20</a:t>
            </a:fld>
            <a:endParaRPr lang="de-DE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41288" y="768350"/>
            <a:ext cx="68183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1200" y="4860925"/>
            <a:ext cx="5676900" cy="46053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655" tIns="47828" rIns="95655" bIns="4782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655" tIns="47828" rIns="95655" bIns="47828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655" tIns="47828" rIns="95655" bIns="47828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300"/>
            </a:lvl1pPr>
          </a:lstStyle>
          <a:p>
            <a:pPr>
              <a:defRPr/>
            </a:pPr>
            <a:fld id="{463EC455-EE5F-40B3-AC97-CEF0CF9F0D9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46374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dirty="0"/>
              <a:t>Formatvorlage des Untertitelmasters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ln/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r>
              <a:rPr lang="de-DE" dirty="0"/>
              <a:t>Autor bearbeiten</a:t>
            </a:r>
          </a:p>
          <a:p>
            <a:pPr>
              <a:defRPr/>
            </a:pPr>
            <a:endParaRPr lang="de-DE" dirty="0"/>
          </a:p>
        </p:txBody>
      </p:sp>
      <p:sp>
        <p:nvSpPr>
          <p:cNvPr id="8" name="Rectangle 5">
            <a:extLst>
              <a:ext uri="{FF2B5EF4-FFF2-40B4-BE49-F238E27FC236}">
                <a16:creationId xmlns="" xmlns:a16="http://schemas.microsoft.com/office/drawing/2014/main" id="{F2A99A48-B297-4E4F-A862-612AF618FEA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1" y="6245225"/>
            <a:ext cx="4425951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Veranstaltung bearbeiten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9">
            <a:extLst>
              <a:ext uri="{FF2B5EF4-FFF2-40B4-BE49-F238E27FC236}">
                <a16:creationId xmlns="" xmlns:a16="http://schemas.microsoft.com/office/drawing/2014/main" id="{405DD8DD-F70D-144C-A82E-543DE422FED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496300" y="6308726"/>
            <a:ext cx="2844800" cy="333375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defRPr/>
            </a:pPr>
            <a:endParaRPr lang="de-DE" sz="1400"/>
          </a:p>
        </p:txBody>
      </p:sp>
      <p:sp>
        <p:nvSpPr>
          <p:cNvPr id="11" name="Line 14">
            <a:extLst>
              <a:ext uri="{FF2B5EF4-FFF2-40B4-BE49-F238E27FC236}">
                <a16:creationId xmlns="" xmlns:a16="http://schemas.microsoft.com/office/drawing/2014/main" id="{54ADBE14-E3A5-8D45-A0F1-93BA7F59CCFA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0" y="908050"/>
            <a:ext cx="12192000" cy="0"/>
          </a:xfrm>
          <a:prstGeom prst="line">
            <a:avLst/>
          </a:prstGeom>
          <a:noFill/>
          <a:ln w="12700">
            <a:solidFill>
              <a:srgbClr val="C0C0C0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12" name="Inhaltsplatzhalter 2">
            <a:extLst>
              <a:ext uri="{FF2B5EF4-FFF2-40B4-BE49-F238E27FC236}">
                <a16:creationId xmlns="" xmlns:a16="http://schemas.microsoft.com/office/drawing/2014/main" id="{22623EF5-E521-7F49-BCA2-6CC00E4050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196758"/>
            <a:ext cx="10972800" cy="4929405"/>
          </a:xfrm>
        </p:spPr>
        <p:txBody>
          <a:bodyPr/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3" name="Rectangle 4">
            <a:extLst>
              <a:ext uri="{FF2B5EF4-FFF2-40B4-BE49-F238E27FC236}">
                <a16:creationId xmlns="" xmlns:a16="http://schemas.microsoft.com/office/drawing/2014/main" id="{B3337190-C5C8-2746-9E5F-57FE367AF1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r>
              <a:rPr lang="de-DE" dirty="0"/>
              <a:t>Autor bearbeiten</a:t>
            </a:r>
          </a:p>
          <a:p>
            <a:pPr>
              <a:defRPr/>
            </a:pPr>
            <a:endParaRPr lang="de-DE" dirty="0"/>
          </a:p>
        </p:txBody>
      </p:sp>
      <p:sp>
        <p:nvSpPr>
          <p:cNvPr id="17" name="Rectangle 5">
            <a:extLst>
              <a:ext uri="{FF2B5EF4-FFF2-40B4-BE49-F238E27FC236}">
                <a16:creationId xmlns="" xmlns:a16="http://schemas.microsoft.com/office/drawing/2014/main" id="{0A936D0D-98BE-0848-AB8C-764A6A30C0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1" y="6245225"/>
            <a:ext cx="4425951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Veranstaltung bearbeiten</a:t>
            </a:r>
          </a:p>
        </p:txBody>
      </p:sp>
    </p:spTree>
    <p:extLst>
      <p:ext uri="{BB962C8B-B14F-4D97-AF65-F5344CB8AC3E}">
        <p14:creationId xmlns:p14="http://schemas.microsoft.com/office/powerpoint/2010/main" val="1063981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1916832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14400" y="3364493"/>
            <a:ext cx="10363200" cy="712579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dirty="0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ln/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r>
              <a:rPr lang="de-DE" dirty="0"/>
              <a:t>Autor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1" y="6245225"/>
            <a:ext cx="4425951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Veranstaltung bearbeiten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908720"/>
            <a:ext cx="10972800" cy="576262"/>
          </a:xfrm>
        </p:spPr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09600" y="1604044"/>
            <a:ext cx="5384800" cy="452211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97600" y="1604044"/>
            <a:ext cx="5384800" cy="452211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ln/>
        </p:spPr>
        <p:txBody>
          <a:bodyPr/>
          <a:lstStyle>
            <a:lvl1pPr algn="r">
              <a:defRPr/>
            </a:lvl1pPr>
          </a:lstStyle>
          <a:p>
            <a:pPr algn="ctr">
              <a:defRPr/>
            </a:pPr>
            <a:r>
              <a:rPr lang="de-DE" dirty="0"/>
              <a:t>Autor bearbeiten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1" y="6245225"/>
            <a:ext cx="4425951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Veranstaltung bearbeiten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8543" y="731837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988840"/>
            <a:ext cx="5386917" cy="81704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09600" y="2924943"/>
            <a:ext cx="5386917" cy="320121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92310" y="1988840"/>
            <a:ext cx="5389033" cy="81704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93368" y="2924943"/>
            <a:ext cx="5389033" cy="32012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ln/>
        </p:spPr>
        <p:txBody>
          <a:bodyPr/>
          <a:lstStyle>
            <a:lvl1pPr algn="r">
              <a:defRPr/>
            </a:lvl1pPr>
          </a:lstStyle>
          <a:p>
            <a:pPr algn="ctr">
              <a:defRPr/>
            </a:pPr>
            <a:r>
              <a:rPr lang="de-DE" dirty="0"/>
              <a:t>Autor bearbeiten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1" y="6245225"/>
            <a:ext cx="4425951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Veranstaltung bearbeiten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2486" y="908720"/>
            <a:ext cx="10972800" cy="576262"/>
          </a:xfrm>
        </p:spPr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ln/>
        </p:spPr>
        <p:txBody>
          <a:bodyPr/>
          <a:lstStyle>
            <a:lvl1pPr algn="r">
              <a:defRPr/>
            </a:lvl1pPr>
          </a:lstStyle>
          <a:p>
            <a:pPr algn="ctr">
              <a:defRPr/>
            </a:pPr>
            <a:r>
              <a:rPr lang="de-DE" dirty="0"/>
              <a:t>Autor bearbeiten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1" y="6245225"/>
            <a:ext cx="4425951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Veranstaltung bearbeiten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ln/>
        </p:spPr>
        <p:txBody>
          <a:bodyPr/>
          <a:lstStyle>
            <a:lvl1pPr algn="r">
              <a:defRPr/>
            </a:lvl1pPr>
          </a:lstStyle>
          <a:p>
            <a:pPr algn="ctr">
              <a:defRPr/>
            </a:pPr>
            <a:r>
              <a:rPr lang="de-DE" dirty="0"/>
              <a:t>Autor bearbeiten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1" y="6245225"/>
            <a:ext cx="4425951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Veranstaltung bearbeiten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1770" y="980728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66733" y="980728"/>
            <a:ext cx="6815667" cy="51454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1" y="2261839"/>
            <a:ext cx="4011084" cy="38643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ln/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r>
              <a:rPr lang="de-DE" dirty="0"/>
              <a:t>Autor bearbeiten</a:t>
            </a:r>
          </a:p>
          <a:p>
            <a:pPr>
              <a:defRPr/>
            </a:pPr>
            <a:endParaRPr lang="de-DE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1" y="6245225"/>
            <a:ext cx="4425951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Veranstaltung bearbeiten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900360"/>
            <a:ext cx="10972800" cy="576262"/>
          </a:xfrm>
        </p:spPr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abellenplatzhalter 2"/>
          <p:cNvSpPr>
            <a:spLocks noGrp="1"/>
          </p:cNvSpPr>
          <p:nvPr>
            <p:ph type="tbl" idx="1"/>
          </p:nvPr>
        </p:nvSpPr>
        <p:spPr>
          <a:xfrm>
            <a:off x="609600" y="1628800"/>
            <a:ext cx="10972800" cy="4497363"/>
          </a:xfrm>
        </p:spPr>
        <p:txBody>
          <a:bodyPr/>
          <a:lstStyle/>
          <a:p>
            <a:pPr lvl="0"/>
            <a:endParaRPr lang="de-DE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ln/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r>
              <a:rPr lang="de-DE" dirty="0"/>
              <a:t>Autor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1" y="6245225"/>
            <a:ext cx="4425951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Veranstaltung bearbeiten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="" xmlns:a16="http://schemas.microsoft.com/office/drawing/2014/main" id="{20422A88-0780-444F-B580-ABE312C8EF58}"/>
              </a:ext>
            </a:extLst>
          </p:cNvPr>
          <p:cNvSpPr txBox="1"/>
          <p:nvPr userDrawn="1"/>
        </p:nvSpPr>
        <p:spPr>
          <a:xfrm>
            <a:off x="1597572" y="654794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theme" Target="../theme/theme1.xml"/><Relationship Id="rId12" Type="http://schemas.openxmlformats.org/officeDocument/2006/relationships/image" Target="../media/image1.png"/><Relationship Id="rId13" Type="http://schemas.openxmlformats.org/officeDocument/2006/relationships/image" Target="../media/image2.tif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24417" y="1052513"/>
            <a:ext cx="109728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16113"/>
            <a:ext cx="10972800" cy="421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030" name="Rectangle 9"/>
          <p:cNvSpPr>
            <a:spLocks noChangeArrowheads="1"/>
          </p:cNvSpPr>
          <p:nvPr userDrawn="1"/>
        </p:nvSpPr>
        <p:spPr bwMode="auto">
          <a:xfrm>
            <a:off x="8496300" y="6245225"/>
            <a:ext cx="2844800" cy="476249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defRPr/>
            </a:pPr>
            <a:endParaRPr lang="de-DE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39" name="Line 15"/>
          <p:cNvSpPr>
            <a:spLocks noChangeShapeType="1"/>
          </p:cNvSpPr>
          <p:nvPr userDrawn="1"/>
        </p:nvSpPr>
        <p:spPr bwMode="auto">
          <a:xfrm>
            <a:off x="0" y="908050"/>
            <a:ext cx="12192000" cy="0"/>
          </a:xfrm>
          <a:prstGeom prst="line">
            <a:avLst/>
          </a:prstGeom>
          <a:noFill/>
          <a:ln w="12700">
            <a:solidFill>
              <a:srgbClr val="C0C0C0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D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Grafik 2">
            <a:extLst>
              <a:ext uri="{FF2B5EF4-FFF2-40B4-BE49-F238E27FC236}">
                <a16:creationId xmlns="" xmlns:a16="http://schemas.microsoft.com/office/drawing/2014/main" id="{D2BA9AD4-CBDA-AB4E-99AB-70D7C3733BB3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8696" y="-257968"/>
            <a:ext cx="3035300" cy="1612900"/>
          </a:xfrm>
          <a:prstGeom prst="rect">
            <a:avLst/>
          </a:prstGeom>
        </p:spPr>
      </p:pic>
      <p:sp>
        <p:nvSpPr>
          <p:cNvPr id="14" name="Rectangle 4">
            <a:extLst>
              <a:ext uri="{FF2B5EF4-FFF2-40B4-BE49-F238E27FC236}">
                <a16:creationId xmlns="" xmlns:a16="http://schemas.microsoft.com/office/drawing/2014/main" id="{736BCFE9-D618-B34C-AC8A-C95198B4FB4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ln/>
        </p:spPr>
        <p:txBody>
          <a:bodyPr/>
          <a:lstStyle>
            <a:lvl1pPr algn="ct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de-DE"/>
              <a:t>Autor bearbeiten</a:t>
            </a:r>
          </a:p>
          <a:p>
            <a:pPr>
              <a:defRPr/>
            </a:pPr>
            <a:endParaRPr lang="de-DE" dirty="0"/>
          </a:p>
        </p:txBody>
      </p:sp>
      <p:pic>
        <p:nvPicPr>
          <p:cNvPr id="4" name="Grafik 3">
            <a:extLst>
              <a:ext uri="{FF2B5EF4-FFF2-40B4-BE49-F238E27FC236}">
                <a16:creationId xmlns="" xmlns:a16="http://schemas.microsoft.com/office/drawing/2014/main" id="{129FFAB9-B8EE-0C42-99B7-7BD8FCA783EC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8904312" y="202917"/>
            <a:ext cx="3202459" cy="586071"/>
          </a:xfrm>
          <a:prstGeom prst="rect">
            <a:avLst/>
          </a:prstGeom>
        </p:spPr>
      </p:pic>
      <p:sp>
        <p:nvSpPr>
          <p:cNvPr id="17" name="Rectangle 5">
            <a:extLst>
              <a:ext uri="{FF2B5EF4-FFF2-40B4-BE49-F238E27FC236}">
                <a16:creationId xmlns="" xmlns:a16="http://schemas.microsoft.com/office/drawing/2014/main" id="{765343FF-7307-5444-A531-F984ECC6858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4165601" y="6245225"/>
            <a:ext cx="4425951" cy="476250"/>
          </a:xfrm>
          <a:prstGeom prst="rect">
            <a:avLst/>
          </a:prstGeom>
          <a:ln/>
        </p:spPr>
        <p:txBody>
          <a:bodyPr/>
          <a:lstStyle>
            <a:lvl1pPr algn="ct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de-DE"/>
              <a:t>Veranstaltung bearbeiten</a:t>
            </a:r>
            <a:endParaRPr lang="de-DE" dirty="0"/>
          </a:p>
        </p:txBody>
      </p:sp>
      <p:sp>
        <p:nvSpPr>
          <p:cNvPr id="2" name="Textfeld 1">
            <a:extLst>
              <a:ext uri="{FF2B5EF4-FFF2-40B4-BE49-F238E27FC236}">
                <a16:creationId xmlns="" xmlns:a16="http://schemas.microsoft.com/office/drawing/2014/main" id="{C8CA465B-0F65-4C4B-A7A1-F02F223746A2}"/>
              </a:ext>
            </a:extLst>
          </p:cNvPr>
          <p:cNvSpPr txBox="1"/>
          <p:nvPr userDrawn="1"/>
        </p:nvSpPr>
        <p:spPr>
          <a:xfrm>
            <a:off x="8904312" y="6352544"/>
            <a:ext cx="26780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dirty="0" err="1">
                <a:solidFill>
                  <a:srgbClr val="06508C"/>
                </a:solidFill>
              </a:rPr>
              <a:t>Cognitive</a:t>
            </a:r>
            <a:r>
              <a:rPr lang="de-DE" sz="1100" dirty="0">
                <a:solidFill>
                  <a:srgbClr val="06508C"/>
                </a:solidFill>
              </a:rPr>
              <a:t> </a:t>
            </a:r>
            <a:r>
              <a:rPr lang="de-DE" sz="1100" dirty="0" err="1">
                <a:solidFill>
                  <a:srgbClr val="06508C"/>
                </a:solidFill>
              </a:rPr>
              <a:t>Aid</a:t>
            </a:r>
            <a:r>
              <a:rPr lang="de-DE" sz="1100" dirty="0">
                <a:solidFill>
                  <a:srgbClr val="06508C"/>
                </a:solidFill>
              </a:rPr>
              <a:t> Working Group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6" r:id="rId2"/>
    <p:sldLayoutId id="2147483662" r:id="rId3"/>
    <p:sldLayoutId id="2147483661" r:id="rId4"/>
    <p:sldLayoutId id="2147483660" r:id="rId5"/>
    <p:sldLayoutId id="2147483659" r:id="rId6"/>
    <p:sldLayoutId id="2147483658" r:id="rId7"/>
    <p:sldLayoutId id="2147483657" r:id="rId8"/>
    <p:sldLayoutId id="2147483653" r:id="rId9"/>
    <p:sldLayoutId id="2147483664" r:id="rId10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6508C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8BEA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8BEA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8BEA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8BEA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6508C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6508C"/>
        </a:buClr>
        <a:buFont typeface="Arial" panose="020B0604020202020204" pitchFamily="34" charset="0"/>
        <a:buChar char="•"/>
        <a:defRPr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6508C"/>
        </a:buClr>
        <a:buFont typeface="Arial" panose="020B0604020202020204" pitchFamily="34" charset="0"/>
        <a:buChar char="•"/>
        <a:defRPr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6508C"/>
        </a:buClr>
        <a:buFont typeface="Arial" panose="020B0604020202020204" pitchFamily="34" charset="0"/>
        <a:buChar char="•"/>
        <a:defRPr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6508C"/>
        </a:buClr>
        <a:buFont typeface="Arial" panose="020B0604020202020204" pitchFamily="34" charset="0"/>
        <a:buChar char="•"/>
        <a:defRPr sz="16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0066FF"/>
        </a:buClr>
        <a:buChar char="-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066FF"/>
        </a:buClr>
        <a:buChar char="-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066FF"/>
        </a:buClr>
        <a:buChar char="-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066FF"/>
        </a:buClr>
        <a:buChar char="-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slide" Target="slide3.xml"/><Relationship Id="rId3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slide" Target="slide2.xml"/><Relationship Id="rId3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2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4" Type="http://schemas.openxmlformats.org/officeDocument/2006/relationships/slide" Target="slide4.xml"/><Relationship Id="rId1" Type="http://schemas.openxmlformats.org/officeDocument/2006/relationships/slideLayout" Target="../slideLayouts/slideLayout7.xml"/><Relationship Id="rId2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="" xmlns:a16="http://schemas.microsoft.com/office/drawing/2014/main" id="{77140095-C62D-D54D-B469-E60EC2C4B9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Elektronische Gedächtnis- und Entscheidungshilfe für Notfälle in der Anästhesiologie: </a:t>
            </a:r>
            <a:r>
              <a:rPr lang="de-DE" dirty="0" err="1"/>
              <a:t>eGENA</a:t>
            </a:r>
            <a:endParaRPr lang="de-DE" dirty="0"/>
          </a:p>
        </p:txBody>
      </p:sp>
      <p:sp>
        <p:nvSpPr>
          <p:cNvPr id="7" name="Untertitel 6">
            <a:extLst>
              <a:ext uri="{FF2B5EF4-FFF2-40B4-BE49-F238E27FC236}">
                <a16:creationId xmlns="" xmlns:a16="http://schemas.microsoft.com/office/drawing/2014/main" id="{633F0565-8CDD-614D-AD1A-1B0A894E806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Modul III: Mock-</a:t>
            </a:r>
            <a:r>
              <a:rPr lang="de-DE" dirty="0" err="1"/>
              <a:t>Up</a:t>
            </a:r>
            <a:r>
              <a:rPr lang="de-DE" dirty="0"/>
              <a:t> Training</a:t>
            </a:r>
          </a:p>
        </p:txBody>
      </p:sp>
    </p:spTree>
    <p:extLst>
      <p:ext uri="{BB962C8B-B14F-4D97-AF65-F5344CB8AC3E}">
        <p14:creationId xmlns:p14="http://schemas.microsoft.com/office/powerpoint/2010/main" val="254423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="" xmlns:a16="http://schemas.microsoft.com/office/drawing/2014/main" id="{374C1465-BC04-4F43-9008-2C090BC958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9908349"/>
              </p:ext>
            </p:extLst>
          </p:nvPr>
        </p:nvGraphicFramePr>
        <p:xfrm>
          <a:off x="-2248" y="908720"/>
          <a:ext cx="2137808" cy="38884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37808">
                  <a:extLst>
                    <a:ext uri="{9D8B030D-6E8A-4147-A177-3AD203B41FA5}">
                      <a16:colId xmlns="" xmlns:a16="http://schemas.microsoft.com/office/drawing/2014/main" val="2903328620"/>
                    </a:ext>
                  </a:extLst>
                </a:gridCol>
              </a:tblGrid>
              <a:tr h="1296144">
                <a:tc>
                  <a:txBody>
                    <a:bodyPr/>
                    <a:lstStyle/>
                    <a:p>
                      <a:r>
                        <a:rPr lang="de-DE" dirty="0"/>
                        <a:t>Einführung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96239614"/>
                  </a:ext>
                </a:extLst>
              </a:tr>
              <a:tr h="1296144"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chemeClr val="bg1">
                              <a:lumMod val="85000"/>
                            </a:schemeClr>
                          </a:solidFill>
                          <a:hlinkClick r:id="rId2" action="ppaction://hlinksldjump">
                            <a:extLst>
                              <a:ext uri="{A12FA001-AC4F-418D-AE19-62706E023703}">
                                <ahyp:hlinkClr xmlns="" xmlns:ahyp="http://schemas.microsoft.com/office/drawing/2018/hyperlinkcolor" val="tx"/>
                              </a:ext>
                            </a:extLst>
                          </a:hlinkClick>
                        </a:rPr>
                        <a:t>Narkoseprotokoll</a:t>
                      </a:r>
                      <a:endParaRPr lang="de-DE" dirty="0">
                        <a:solidFill>
                          <a:schemeClr val="bg1">
                            <a:lumMod val="85000"/>
                          </a:schemeClr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834878644"/>
                  </a:ext>
                </a:extLst>
              </a:tr>
              <a:tr h="1296144"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chemeClr val="bg1">
                              <a:lumMod val="85000"/>
                            </a:schemeClr>
                          </a:solidFill>
                          <a:hlinkClick r:id="rId3" action="ppaction://hlinksldjump">
                            <a:extLst>
                              <a:ext uri="{A12FA001-AC4F-418D-AE19-62706E023703}">
                                <ahyp:hlinkClr xmlns="" xmlns:ahyp="http://schemas.microsoft.com/office/drawing/2018/hyperlinkcolor" val="tx"/>
                              </a:ext>
                            </a:extLst>
                          </a:hlinkClick>
                        </a:rPr>
                        <a:t>Vitaldatenmonitor</a:t>
                      </a:r>
                      <a:endParaRPr lang="de-DE" dirty="0">
                        <a:solidFill>
                          <a:schemeClr val="bg1">
                            <a:lumMod val="85000"/>
                          </a:schemeClr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4137887400"/>
                  </a:ext>
                </a:extLst>
              </a:tr>
            </a:tbl>
          </a:graphicData>
        </a:graphic>
      </p:graphicFrame>
      <p:sp>
        <p:nvSpPr>
          <p:cNvPr id="6" name="Textfeld 5">
            <a:extLst>
              <a:ext uri="{FF2B5EF4-FFF2-40B4-BE49-F238E27FC236}">
                <a16:creationId xmlns="" xmlns:a16="http://schemas.microsoft.com/office/drawing/2014/main" id="{EE22F211-CFB0-B743-B5E8-73BB474CFE76}"/>
              </a:ext>
            </a:extLst>
          </p:cNvPr>
          <p:cNvSpPr txBox="1"/>
          <p:nvPr/>
        </p:nvSpPr>
        <p:spPr>
          <a:xfrm>
            <a:off x="2639616" y="980728"/>
            <a:ext cx="7488832" cy="4438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de-DE" dirty="0"/>
              <a:t>Sie führen Aufsicht im gynäkologischen OP-Bereich und bekommen einen Anruf von einer Anästhesiepflegekraft aus dem Kreißsaal.</a:t>
            </a:r>
          </a:p>
          <a:p>
            <a:pPr algn="just">
              <a:lnSpc>
                <a:spcPct val="200000"/>
              </a:lnSpc>
            </a:pPr>
            <a:r>
              <a:rPr lang="de-DE" dirty="0"/>
              <a:t>Ein Kollege im dritten Weiterbildungsjahr hat bei einer jungen Patientin für eine eilige Sectio </a:t>
            </a:r>
            <a:r>
              <a:rPr lang="de-DE" dirty="0" err="1"/>
              <a:t>cesarea</a:t>
            </a:r>
            <a:r>
              <a:rPr lang="de-DE" dirty="0"/>
              <a:t> eine Spinalanästhesie durchgeführt. Noch vor Hautschnitt klagt die Patientin über Luftnot und kribbeln in den Händen. Zudem wird sie zunehmend </a:t>
            </a:r>
            <a:r>
              <a:rPr lang="de-DE" dirty="0" err="1"/>
              <a:t>bradykard</a:t>
            </a:r>
            <a:r>
              <a:rPr lang="de-DE" dirty="0"/>
              <a:t>.</a:t>
            </a:r>
          </a:p>
          <a:p>
            <a:pPr algn="just">
              <a:lnSpc>
                <a:spcPct val="200000"/>
              </a:lnSpc>
            </a:pPr>
            <a:r>
              <a:rPr lang="de-DE" dirty="0"/>
              <a:t>Die Patientin hat keine Vorerkrankungen oder Allergien.</a:t>
            </a:r>
          </a:p>
          <a:p>
            <a:pPr algn="just">
              <a:lnSpc>
                <a:spcPct val="200000"/>
              </a:lnSpc>
            </a:pPr>
            <a:r>
              <a:rPr lang="de-DE" dirty="0"/>
              <a:t>Alter: 32 Jahre	Gewicht: 83 kg	Größe 173 cm	ASA I</a:t>
            </a:r>
          </a:p>
        </p:txBody>
      </p:sp>
      <p:sp>
        <p:nvSpPr>
          <p:cNvPr id="7" name="Abgerundetes Rechteck 6">
            <a:hlinkClick r:id="" action="ppaction://hlinkshowjump?jump=lastslide"/>
            <a:extLst>
              <a:ext uri="{FF2B5EF4-FFF2-40B4-BE49-F238E27FC236}">
                <a16:creationId xmlns="" xmlns:a16="http://schemas.microsoft.com/office/drawing/2014/main" id="{690213ED-BDCD-0345-89F3-43951EBF9FC2}"/>
              </a:ext>
            </a:extLst>
          </p:cNvPr>
          <p:cNvSpPr/>
          <p:nvPr/>
        </p:nvSpPr>
        <p:spPr>
          <a:xfrm>
            <a:off x="10560496" y="5617046"/>
            <a:ext cx="1440160" cy="476250"/>
          </a:xfrm>
          <a:prstGeom prst="round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Aufgaben</a:t>
            </a:r>
          </a:p>
        </p:txBody>
      </p:sp>
      <p:sp>
        <p:nvSpPr>
          <p:cNvPr id="10" name="Abgerundetes Rechteck 9">
            <a:hlinkClick r:id="" action="ppaction://hlinkshowjump?jump=nextslide"/>
            <a:extLst>
              <a:ext uri="{FF2B5EF4-FFF2-40B4-BE49-F238E27FC236}">
                <a16:creationId xmlns="" xmlns:a16="http://schemas.microsoft.com/office/drawing/2014/main" id="{BCD61265-AA4D-874D-8D41-67DC44F356C7}"/>
              </a:ext>
            </a:extLst>
          </p:cNvPr>
          <p:cNvSpPr/>
          <p:nvPr/>
        </p:nvSpPr>
        <p:spPr>
          <a:xfrm>
            <a:off x="10560496" y="4991075"/>
            <a:ext cx="1440160" cy="476250"/>
          </a:xfrm>
          <a:prstGeom prst="round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Weiter...</a:t>
            </a:r>
          </a:p>
        </p:txBody>
      </p:sp>
    </p:spTree>
    <p:extLst>
      <p:ext uri="{BB962C8B-B14F-4D97-AF65-F5344CB8AC3E}">
        <p14:creationId xmlns:p14="http://schemas.microsoft.com/office/powerpoint/2010/main" val="3180154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="" xmlns:a16="http://schemas.microsoft.com/office/drawing/2014/main" id="{374C1465-BC04-4F43-9008-2C090BC958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9761212"/>
              </p:ext>
            </p:extLst>
          </p:nvPr>
        </p:nvGraphicFramePr>
        <p:xfrm>
          <a:off x="-2248" y="908720"/>
          <a:ext cx="2020253" cy="38884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20253">
                  <a:extLst>
                    <a:ext uri="{9D8B030D-6E8A-4147-A177-3AD203B41FA5}">
                      <a16:colId xmlns="" xmlns:a16="http://schemas.microsoft.com/office/drawing/2014/main" val="2903328620"/>
                    </a:ext>
                  </a:extLst>
                </a:gridCol>
              </a:tblGrid>
              <a:tr h="1296144"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chemeClr val="bg1">
                              <a:lumMod val="85000"/>
                            </a:schemeClr>
                          </a:solidFill>
                          <a:hlinkClick r:id="rId2" action="ppaction://hlinksldjump">
                            <a:extLst>
                              <a:ext uri="{A12FA001-AC4F-418D-AE19-62706E023703}">
                                <ahyp:hlinkClr xmlns="" xmlns:ahyp="http://schemas.microsoft.com/office/drawing/2018/hyperlinkcolor" val="tx"/>
                              </a:ext>
                            </a:extLst>
                          </a:hlinkClick>
                        </a:rPr>
                        <a:t>Einführung</a:t>
                      </a:r>
                      <a:endParaRPr lang="de-DE" dirty="0">
                        <a:solidFill>
                          <a:schemeClr val="bg1">
                            <a:lumMod val="85000"/>
                          </a:schemeClr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96239614"/>
                  </a:ext>
                </a:extLst>
              </a:tr>
              <a:tr h="1296144">
                <a:tc>
                  <a:txBody>
                    <a:bodyPr/>
                    <a:lstStyle/>
                    <a:p>
                      <a:r>
                        <a:rPr lang="de-DE" dirty="0"/>
                        <a:t>Narkoseprotokoll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834878644"/>
                  </a:ext>
                </a:extLst>
              </a:tr>
              <a:tr h="1296144"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chemeClr val="bg1">
                              <a:lumMod val="85000"/>
                            </a:schemeClr>
                          </a:solidFill>
                          <a:hlinkClick r:id="rId3" action="ppaction://hlinksldjump">
                            <a:extLst>
                              <a:ext uri="{A12FA001-AC4F-418D-AE19-62706E023703}">
                                <ahyp:hlinkClr xmlns="" xmlns:ahyp="http://schemas.microsoft.com/office/drawing/2018/hyperlinkcolor" val="tx"/>
                              </a:ext>
                            </a:extLst>
                          </a:hlinkClick>
                        </a:rPr>
                        <a:t>Vitaldatenmonitor</a:t>
                      </a:r>
                      <a:endParaRPr lang="de-DE" dirty="0">
                        <a:solidFill>
                          <a:schemeClr val="bg1">
                            <a:lumMod val="85000"/>
                          </a:schemeClr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4137887400"/>
                  </a:ext>
                </a:extLst>
              </a:tr>
            </a:tbl>
          </a:graphicData>
        </a:graphic>
      </p:graphicFrame>
      <p:sp>
        <p:nvSpPr>
          <p:cNvPr id="9" name="Abgerundetes Rechteck 8">
            <a:hlinkClick r:id="" action="ppaction://hlinkshowjump?jump=lastslide"/>
            <a:extLst>
              <a:ext uri="{FF2B5EF4-FFF2-40B4-BE49-F238E27FC236}">
                <a16:creationId xmlns="" xmlns:a16="http://schemas.microsoft.com/office/drawing/2014/main" id="{BDF42E1C-CB38-F64E-B717-EBE2161F5650}"/>
              </a:ext>
            </a:extLst>
          </p:cNvPr>
          <p:cNvSpPr/>
          <p:nvPr/>
        </p:nvSpPr>
        <p:spPr>
          <a:xfrm>
            <a:off x="10560496" y="5617046"/>
            <a:ext cx="1440160" cy="476250"/>
          </a:xfrm>
          <a:prstGeom prst="round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Aufgaben</a:t>
            </a:r>
          </a:p>
        </p:txBody>
      </p:sp>
      <p:sp>
        <p:nvSpPr>
          <p:cNvPr id="13" name="Abgerundetes Rechteck 12">
            <a:hlinkClick r:id="" action="ppaction://hlinkshowjump?jump=nextslide"/>
            <a:extLst>
              <a:ext uri="{FF2B5EF4-FFF2-40B4-BE49-F238E27FC236}">
                <a16:creationId xmlns="" xmlns:a16="http://schemas.microsoft.com/office/drawing/2014/main" id="{087C3551-FE6A-2B46-9C8F-4164000D845C}"/>
              </a:ext>
            </a:extLst>
          </p:cNvPr>
          <p:cNvSpPr/>
          <p:nvPr/>
        </p:nvSpPr>
        <p:spPr>
          <a:xfrm>
            <a:off x="10560496" y="4991075"/>
            <a:ext cx="1440160" cy="476250"/>
          </a:xfrm>
          <a:prstGeom prst="round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Weiter...</a:t>
            </a:r>
          </a:p>
        </p:txBody>
      </p:sp>
    </p:spTree>
    <p:extLst>
      <p:ext uri="{BB962C8B-B14F-4D97-AF65-F5344CB8AC3E}">
        <p14:creationId xmlns:p14="http://schemas.microsoft.com/office/powerpoint/2010/main" val="3701812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="" xmlns:a16="http://schemas.microsoft.com/office/drawing/2014/main" id="{374C1465-BC04-4F43-9008-2C090BC958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9485750"/>
              </p:ext>
            </p:extLst>
          </p:nvPr>
        </p:nvGraphicFramePr>
        <p:xfrm>
          <a:off x="-2248" y="908720"/>
          <a:ext cx="2137808" cy="38884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37808">
                  <a:extLst>
                    <a:ext uri="{9D8B030D-6E8A-4147-A177-3AD203B41FA5}">
                      <a16:colId xmlns="" xmlns:a16="http://schemas.microsoft.com/office/drawing/2014/main" val="2903328620"/>
                    </a:ext>
                  </a:extLst>
                </a:gridCol>
              </a:tblGrid>
              <a:tr h="1296144"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chemeClr val="bg1">
                              <a:lumMod val="85000"/>
                            </a:schemeClr>
                          </a:solidFill>
                          <a:hlinkClick r:id="rId2" action="ppaction://hlinksldjump">
                            <a:extLst>
                              <a:ext uri="{A12FA001-AC4F-418D-AE19-62706E023703}">
                                <ahyp:hlinkClr xmlns="" xmlns:ahyp="http://schemas.microsoft.com/office/drawing/2018/hyperlinkcolor" val="tx"/>
                              </a:ext>
                            </a:extLst>
                          </a:hlinkClick>
                        </a:rPr>
                        <a:t>Einführung</a:t>
                      </a:r>
                      <a:endParaRPr lang="de-DE" dirty="0">
                        <a:solidFill>
                          <a:schemeClr val="bg1">
                            <a:lumMod val="85000"/>
                          </a:schemeClr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96239614"/>
                  </a:ext>
                </a:extLst>
              </a:tr>
              <a:tr h="1296144"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chemeClr val="bg1">
                              <a:lumMod val="85000"/>
                            </a:schemeClr>
                          </a:solidFill>
                          <a:hlinkClick r:id="rId3" action="ppaction://hlinksldjump">
                            <a:extLst>
                              <a:ext uri="{A12FA001-AC4F-418D-AE19-62706E023703}">
                                <ahyp:hlinkClr xmlns="" xmlns:ahyp="http://schemas.microsoft.com/office/drawing/2018/hyperlinkcolor" val="tx"/>
                              </a:ext>
                            </a:extLst>
                          </a:hlinkClick>
                        </a:rPr>
                        <a:t>Narkoseprotokoll</a:t>
                      </a:r>
                      <a:endParaRPr lang="de-DE" dirty="0">
                        <a:solidFill>
                          <a:schemeClr val="bg1">
                            <a:lumMod val="85000"/>
                          </a:schemeClr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834878644"/>
                  </a:ext>
                </a:extLst>
              </a:tr>
              <a:tr h="1296144">
                <a:tc>
                  <a:txBody>
                    <a:bodyPr/>
                    <a:lstStyle/>
                    <a:p>
                      <a:r>
                        <a:rPr lang="de-DE" dirty="0"/>
                        <a:t>Vitaldatenmonitor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4137887400"/>
                  </a:ext>
                </a:extLst>
              </a:tr>
            </a:tbl>
          </a:graphicData>
        </a:graphic>
      </p:graphicFrame>
      <p:sp>
        <p:nvSpPr>
          <p:cNvPr id="9" name="Abgerundetes Rechteck 8">
            <a:hlinkClick r:id="" action="ppaction://hlinkshowjump?jump=lastslide"/>
            <a:extLst>
              <a:ext uri="{FF2B5EF4-FFF2-40B4-BE49-F238E27FC236}">
                <a16:creationId xmlns="" xmlns:a16="http://schemas.microsoft.com/office/drawing/2014/main" id="{63DFCD8B-0AE6-E34D-8252-1713F14A321B}"/>
              </a:ext>
            </a:extLst>
          </p:cNvPr>
          <p:cNvSpPr/>
          <p:nvPr/>
        </p:nvSpPr>
        <p:spPr>
          <a:xfrm>
            <a:off x="10560496" y="5617046"/>
            <a:ext cx="1440160" cy="476250"/>
          </a:xfrm>
          <a:prstGeom prst="round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Aufgaben</a:t>
            </a:r>
          </a:p>
        </p:txBody>
      </p:sp>
      <p:sp>
        <p:nvSpPr>
          <p:cNvPr id="11" name="Abgerundetes Rechteck 10">
            <a:hlinkClick r:id="" action="ppaction://hlinkshowjump?jump=nextslide"/>
            <a:extLst>
              <a:ext uri="{FF2B5EF4-FFF2-40B4-BE49-F238E27FC236}">
                <a16:creationId xmlns="" xmlns:a16="http://schemas.microsoft.com/office/drawing/2014/main" id="{842AA4D6-0296-9C4E-8E40-123A006A96B6}"/>
              </a:ext>
            </a:extLst>
          </p:cNvPr>
          <p:cNvSpPr/>
          <p:nvPr/>
        </p:nvSpPr>
        <p:spPr>
          <a:xfrm>
            <a:off x="10560496" y="4991075"/>
            <a:ext cx="1440160" cy="476250"/>
          </a:xfrm>
          <a:prstGeom prst="round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Weiter...</a:t>
            </a:r>
          </a:p>
        </p:txBody>
      </p:sp>
      <p:pic>
        <p:nvPicPr>
          <p:cNvPr id="7" name="Grafik 6" descr="Ein Bild, das Text, Laptop, Bildschirm, schwarz enthält.&#10;&#10;Automatisch generierte Beschreibung">
            <a:extLst>
              <a:ext uri="{FF2B5EF4-FFF2-40B4-BE49-F238E27FC236}">
                <a16:creationId xmlns="" xmlns:a16="http://schemas.microsoft.com/office/drawing/2014/main" id="{9ECE8BEA-DD72-C14E-9DBB-7DEC527A85B2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24"/>
          <a:stretch/>
        </p:blipFill>
        <p:spPr>
          <a:xfrm>
            <a:off x="2603612" y="1070738"/>
            <a:ext cx="6984776" cy="5022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348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="" xmlns:a16="http://schemas.microsoft.com/office/drawing/2014/main" id="{374C1465-BC04-4F43-9008-2C090BC958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7134539"/>
              </p:ext>
            </p:extLst>
          </p:nvPr>
        </p:nvGraphicFramePr>
        <p:xfrm>
          <a:off x="-2248" y="908720"/>
          <a:ext cx="2137808" cy="38884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37808">
                  <a:extLst>
                    <a:ext uri="{9D8B030D-6E8A-4147-A177-3AD203B41FA5}">
                      <a16:colId xmlns="" xmlns:a16="http://schemas.microsoft.com/office/drawing/2014/main" val="2903328620"/>
                    </a:ext>
                  </a:extLst>
                </a:gridCol>
              </a:tblGrid>
              <a:tr h="1296144">
                <a:tc>
                  <a:txBody>
                    <a:bodyPr/>
                    <a:lstStyle/>
                    <a:p>
                      <a:pPr algn="l"/>
                      <a:r>
                        <a:rPr lang="de-DE" dirty="0">
                          <a:solidFill>
                            <a:schemeClr val="bg1">
                              <a:lumMod val="85000"/>
                            </a:schemeClr>
                          </a:solidFill>
                          <a:hlinkClick r:id="rId2" action="ppaction://hlinksldjump">
                            <a:extLst>
                              <a:ext uri="{A12FA001-AC4F-418D-AE19-62706E023703}">
                                <ahyp:hlinkClr xmlns="" xmlns:ahyp="http://schemas.microsoft.com/office/drawing/2018/hyperlinkcolor" val="tx"/>
                              </a:ext>
                            </a:extLst>
                          </a:hlinkClick>
                        </a:rPr>
                        <a:t>Einführung</a:t>
                      </a:r>
                      <a:endParaRPr lang="de-DE" dirty="0">
                        <a:solidFill>
                          <a:schemeClr val="bg1">
                            <a:lumMod val="85000"/>
                          </a:schemeClr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96239614"/>
                  </a:ext>
                </a:extLst>
              </a:tr>
              <a:tr h="1296144"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chemeClr val="bg1">
                              <a:lumMod val="85000"/>
                            </a:schemeClr>
                          </a:solidFill>
                          <a:hlinkClick r:id="rId3" action="ppaction://hlinksldjump">
                            <a:extLst>
                              <a:ext uri="{A12FA001-AC4F-418D-AE19-62706E023703}">
                                <ahyp:hlinkClr xmlns="" xmlns:ahyp="http://schemas.microsoft.com/office/drawing/2018/hyperlinkcolor" val="tx"/>
                              </a:ext>
                            </a:extLst>
                          </a:hlinkClick>
                        </a:rPr>
                        <a:t>Narkoseprotokoll</a:t>
                      </a:r>
                      <a:endParaRPr lang="de-DE" dirty="0">
                        <a:solidFill>
                          <a:schemeClr val="bg1">
                            <a:lumMod val="85000"/>
                          </a:schemeClr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834878644"/>
                  </a:ext>
                </a:extLst>
              </a:tr>
              <a:tr h="1296144"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chemeClr val="bg1">
                              <a:lumMod val="85000"/>
                            </a:schemeClr>
                          </a:solidFill>
                          <a:hlinkClick r:id="rId4" action="ppaction://hlinksldjump">
                            <a:extLst>
                              <a:ext uri="{A12FA001-AC4F-418D-AE19-62706E023703}">
                                <ahyp:hlinkClr xmlns="" xmlns:ahyp="http://schemas.microsoft.com/office/drawing/2018/hyperlinkcolor" val="tx"/>
                              </a:ext>
                            </a:extLst>
                          </a:hlinkClick>
                        </a:rPr>
                        <a:t>Vitaldatenmonitor</a:t>
                      </a:r>
                      <a:endParaRPr lang="de-DE" dirty="0">
                        <a:solidFill>
                          <a:schemeClr val="bg1">
                            <a:lumMod val="85000"/>
                          </a:schemeClr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4137887400"/>
                  </a:ext>
                </a:extLst>
              </a:tr>
            </a:tbl>
          </a:graphicData>
        </a:graphic>
      </p:graphicFrame>
      <p:sp>
        <p:nvSpPr>
          <p:cNvPr id="9" name="Abgerundetes Rechteck 8">
            <a:hlinkClick r:id="rId2" action="ppaction://hlinksldjump"/>
            <a:extLst>
              <a:ext uri="{FF2B5EF4-FFF2-40B4-BE49-F238E27FC236}">
                <a16:creationId xmlns="" xmlns:a16="http://schemas.microsoft.com/office/drawing/2014/main" id="{A797A605-5974-EF45-B8C7-7304BE2DFF0C}"/>
              </a:ext>
            </a:extLst>
          </p:cNvPr>
          <p:cNvSpPr/>
          <p:nvPr/>
        </p:nvSpPr>
        <p:spPr>
          <a:xfrm>
            <a:off x="10560496" y="5617046"/>
            <a:ext cx="1440160" cy="476250"/>
          </a:xfrm>
          <a:prstGeom prst="round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bg1">
                    <a:lumMod val="85000"/>
                  </a:schemeClr>
                </a:solidFill>
              </a:rPr>
              <a:t>Home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="" xmlns:a16="http://schemas.microsoft.com/office/drawing/2014/main" id="{3E3D3DA7-2967-5146-A9A2-C39F6A711CAC}"/>
              </a:ext>
            </a:extLst>
          </p:cNvPr>
          <p:cNvSpPr txBox="1"/>
          <p:nvPr/>
        </p:nvSpPr>
        <p:spPr>
          <a:xfrm>
            <a:off x="2639616" y="980728"/>
            <a:ext cx="7488832" cy="4438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de-DE" b="1" dirty="0"/>
              <a:t>Bitte nutzen Sie die </a:t>
            </a:r>
            <a:r>
              <a:rPr lang="de-DE" b="1" dirty="0" err="1"/>
              <a:t>eGENA</a:t>
            </a:r>
            <a:r>
              <a:rPr lang="de-DE" b="1" dirty="0"/>
              <a:t> App zur Bearbeitung des Zwischenfalls.</a:t>
            </a:r>
          </a:p>
          <a:p>
            <a:pPr marL="285750" indent="-285750" algn="just">
              <a:lnSpc>
                <a:spcPct val="200000"/>
              </a:lnSpc>
              <a:buClr>
                <a:srgbClr val="06508C"/>
              </a:buClr>
              <a:buFont typeface="Arial" panose="020B0604020202020204" pitchFamily="34" charset="0"/>
              <a:buChar char="•"/>
            </a:pPr>
            <a:r>
              <a:rPr lang="de-DE" dirty="0"/>
              <a:t>Welche Verdachtsdiagnose haben Sie?</a:t>
            </a:r>
          </a:p>
          <a:p>
            <a:pPr marL="285750" indent="-285750" algn="just">
              <a:lnSpc>
                <a:spcPct val="200000"/>
              </a:lnSpc>
              <a:buClr>
                <a:srgbClr val="06508C"/>
              </a:buClr>
              <a:buFont typeface="Arial" panose="020B0604020202020204" pitchFamily="34" charset="0"/>
              <a:buChar char="•"/>
            </a:pPr>
            <a:r>
              <a:rPr lang="de-DE" dirty="0"/>
              <a:t>Rufen Sie die entsprechende Checkliste innerhalb von </a:t>
            </a:r>
            <a:r>
              <a:rPr lang="de-DE" dirty="0" err="1"/>
              <a:t>eGENA</a:t>
            </a:r>
            <a:r>
              <a:rPr lang="de-DE" dirty="0"/>
              <a:t> auf.</a:t>
            </a:r>
          </a:p>
          <a:p>
            <a:pPr marL="285750" indent="-285750" algn="just">
              <a:lnSpc>
                <a:spcPct val="200000"/>
              </a:lnSpc>
              <a:buClr>
                <a:srgbClr val="06508C"/>
              </a:buClr>
              <a:buFont typeface="Arial" panose="020B0604020202020204" pitchFamily="34" charset="0"/>
              <a:buChar char="•"/>
            </a:pPr>
            <a:r>
              <a:rPr lang="de-DE" dirty="0"/>
              <a:t>Gehen Sie mit Ihrem Teampartner die Items der Checkliste gemeinsam anhand des Falls durch.</a:t>
            </a:r>
          </a:p>
          <a:p>
            <a:pPr marL="285750" indent="-285750" algn="just">
              <a:lnSpc>
                <a:spcPct val="200000"/>
              </a:lnSpc>
              <a:buClr>
                <a:srgbClr val="06508C"/>
              </a:buClr>
              <a:buFont typeface="Arial" panose="020B0604020202020204" pitchFamily="34" charset="0"/>
              <a:buChar char="•"/>
            </a:pPr>
            <a:r>
              <a:rPr lang="de-DE" dirty="0"/>
              <a:t>An welchen Stellen könnte die Checkliste in ihrer Klinik noch an lokale Begebenheiten angepasst werden?</a:t>
            </a:r>
          </a:p>
        </p:txBody>
      </p:sp>
    </p:spTree>
    <p:extLst>
      <p:ext uri="{BB962C8B-B14F-4D97-AF65-F5344CB8AC3E}">
        <p14:creationId xmlns:p14="http://schemas.microsoft.com/office/powerpoint/2010/main" val="3157314414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163</Words>
  <Application>Microsoft Macintosh PowerPoint</Application>
  <PresentationFormat>Breitbild</PresentationFormat>
  <Paragraphs>30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8" baseType="lpstr">
      <vt:lpstr>Arial</vt:lpstr>
      <vt:lpstr>Calibri</vt:lpstr>
      <vt:lpstr>Standarddesign</vt:lpstr>
      <vt:lpstr>Elektronische Gedächtnis- und Entscheidungshilfe für Notfälle in der Anästhesiologie: eGENA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Dichtjar</dc:creator>
  <cp:lastModifiedBy>Michael St.Pierre</cp:lastModifiedBy>
  <cp:revision>172</cp:revision>
  <cp:lastPrinted>2011-06-05T09:41:49Z</cp:lastPrinted>
  <dcterms:created xsi:type="dcterms:W3CDTF">2010-03-03T15:04:50Z</dcterms:created>
  <dcterms:modified xsi:type="dcterms:W3CDTF">2020-06-20T16:34:17Z</dcterms:modified>
</cp:coreProperties>
</file>